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35"/>
  </p:notesMasterIdLst>
  <p:handoutMasterIdLst>
    <p:handoutMasterId r:id="rId36"/>
  </p:handoutMasterIdLst>
  <p:sldIdLst>
    <p:sldId id="353" r:id="rId2"/>
    <p:sldId id="363" r:id="rId3"/>
    <p:sldId id="381" r:id="rId4"/>
    <p:sldId id="364" r:id="rId5"/>
    <p:sldId id="376" r:id="rId6"/>
    <p:sldId id="377" r:id="rId7"/>
    <p:sldId id="378" r:id="rId8"/>
    <p:sldId id="379" r:id="rId9"/>
    <p:sldId id="380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54" r:id="rId20"/>
    <p:sldId id="355" r:id="rId21"/>
    <p:sldId id="356" r:id="rId22"/>
    <p:sldId id="357" r:id="rId23"/>
    <p:sldId id="358" r:id="rId24"/>
    <p:sldId id="359" r:id="rId25"/>
    <p:sldId id="335" r:id="rId26"/>
    <p:sldId id="333" r:id="rId27"/>
    <p:sldId id="374" r:id="rId28"/>
    <p:sldId id="375" r:id="rId29"/>
    <p:sldId id="350" r:id="rId30"/>
    <p:sldId id="349" r:id="rId31"/>
    <p:sldId id="334" r:id="rId32"/>
    <p:sldId id="339" r:id="rId33"/>
    <p:sldId id="340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CB1B"/>
    <a:srgbClr val="73AC17"/>
    <a:srgbClr val="7DB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29" autoAdjust="0"/>
    <p:restoredTop sz="94660"/>
  </p:normalViewPr>
  <p:slideViewPr>
    <p:cSldViewPr>
      <p:cViewPr varScale="1">
        <p:scale>
          <a:sx n="66" d="100"/>
          <a:sy n="66" d="100"/>
        </p:scale>
        <p:origin x="668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026" y="2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92CAE9C-F695-492D-B5D8-B72219B51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103CEF-FC62-44B0-83A5-BB53F0EE70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7BF5-3237-499E-AD03-78C212F4D4A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8AC1E6-80DF-4A58-976F-B81316849E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46084-D4D1-4BCD-ACE5-365E304A6E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7857-90BF-46B1-A849-C7C507DB1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1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89CDD-ADFC-4CFC-A9A1-57787038BB5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536ED-1E5A-4D04-81E2-30B8EE40D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5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4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4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1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1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84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9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1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9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3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64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73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6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0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9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92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8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04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88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06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78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1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8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2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8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4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536ED-1E5A-4D04-81E2-30B8EE40D3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924563-4301-4CE6-A12B-C7C187EA2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BC2199-CB40-4AEF-B6CE-B1A979D05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26F512-3D2E-4B19-AFB8-8697C7E03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1E132-39AB-4504-8DCE-29D936D68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56C41-C04D-4FFE-ABAC-422931AC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ADA4B-3D16-4307-8688-A9117A3C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6CCB43-668D-4F68-9B28-1F0FE18D7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43787-33E0-47E3-B4B9-73C8A109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EB39DA-C641-4EAB-80E0-DFA7BB6E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366A48-CCF5-4B93-A950-C34631DC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946B73-E790-4C6F-8E30-A86DFC295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4B2D3B-F275-4AF5-8F39-41C7E9E96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84BBAE-06F9-405F-8CD2-6C2A81C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1B1262-A6AF-4165-85A8-AF03E917C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FA4B6-5191-4BDB-B959-3826B9E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2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B7FAC-2689-4DB2-AAA2-7F33ABC0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6CEF86-7E40-49B4-B6AF-43E2E9715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A2FA8-F07C-4B38-9E77-F0947CC0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ADC99C-74B9-4B39-AF80-B4D9F58F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BE741A-1EB8-483D-A396-55FCB446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ED57C-314C-4F61-B885-97BCAA08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8D2A73-C006-40EE-B5B3-D0A4DA350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22F56-8A03-4D12-A878-2A3B002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87E29-DBD0-4B86-9F2D-4EE68B73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AFC33-8679-4831-827B-939D5A45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D0E64-E091-4FA4-A306-672C1131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4C0949-6AE0-4BD2-AF08-028D0CAB7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3616FC-B5B5-4983-8ADD-7033703D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A8E074-0560-4E22-931A-D28D1224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DD25B7-3015-4EBC-A3E3-C7D7B626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8DAB84-4583-4E78-AF03-5DFE4644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7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1BA84-DF9C-4BD8-AA97-7CABC2C0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8861C-10EF-4100-8628-96AB95679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F06E4E-23C6-402C-B7AF-0C5947C30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0B7A9A-B167-4E7C-A19D-CCC048275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B3FE2D-B634-4415-84EE-23EB16CD9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F41210-C1A3-4B2E-ABEA-04FDC4D81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818A49-E2DC-42BD-9B4F-0E842BFF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096BE9-071E-497B-83DA-3BD93B3D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A96469-9360-4698-BF15-606222EE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EDC7D9-F6D7-47C9-A0A3-97C0E5F0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F766A1-84B7-4B96-8EB0-828FCAEB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63F83E-EC08-473C-8BE8-DD6A1964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BD9C29-89E4-4DF4-8E58-068C74CF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10BE02-1986-48AE-83BF-AABC6202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E9D0E-463F-46DC-986F-4872343C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F6323-8B66-468A-BBB7-D8819A91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1C327-EA87-4D9A-A762-5454826B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622F1A-4338-4D20-A892-AD8F30E72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43D6A4-48AE-49EF-9005-E3D541CF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B06174-0555-4AFC-BB26-11504548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5C22D0-EB5B-4A2C-BB32-22044149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1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937AC-0011-4C2E-87B9-CD356F6E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8FD8AB9-1DC6-4902-BFC1-DA8D858F9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63BD3D-9183-431F-AF3C-A6A45F81D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8B0D4D-B6D3-4FE9-9A8F-34645D33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CCD178-7CFB-4DB0-A82C-6D578028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4B514-2477-498B-91C7-5504966C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80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5F4536-DA7B-4BF2-BBD9-EAEEFB79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D63E2E-9367-4F8A-B53E-B068512D0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DFE16-DDFD-4637-B41B-EA31BD691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CCFAA6-F67C-41E8-AF6D-64C2121D1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CD9F9-CF8C-40DD-88C0-6B417CFC5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8.png"/><Relationship Id="rId10" Type="http://schemas.openxmlformats.org/officeDocument/2006/relationships/image" Target="../media/image26.png"/><Relationship Id="rId4" Type="http://schemas.openxmlformats.org/officeDocument/2006/relationships/image" Target="../media/image41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7.png"/><Relationship Id="rId5" Type="http://schemas.openxmlformats.org/officeDocument/2006/relationships/image" Target="../media/image34.png"/><Relationship Id="rId10" Type="http://schemas.openxmlformats.org/officeDocument/2006/relationships/image" Target="../media/image46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48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34.png"/><Relationship Id="rId10" Type="http://schemas.openxmlformats.org/officeDocument/2006/relationships/image" Target="../media/image50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4.png"/><Relationship Id="rId10" Type="http://schemas.openxmlformats.org/officeDocument/2006/relationships/image" Target="../media/image54.png"/><Relationship Id="rId4" Type="http://schemas.openxmlformats.org/officeDocument/2006/relationships/image" Target="../media/image18.png"/><Relationship Id="rId9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4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50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630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5.png"/><Relationship Id="rId5" Type="http://schemas.openxmlformats.org/officeDocument/2006/relationships/image" Target="../media/image101.png"/><Relationship Id="rId10" Type="http://schemas.openxmlformats.org/officeDocument/2006/relationships/image" Target="../media/image14.png"/><Relationship Id="rId4" Type="http://schemas.openxmlformats.org/officeDocument/2006/relationships/image" Target="../media/image9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18" Type="http://schemas.openxmlformats.org/officeDocument/2006/relationships/image" Target="../media/image101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5" Type="http://schemas.openxmlformats.org/officeDocument/2006/relationships/image" Target="../media/image37.png"/><Relationship Id="rId10" Type="http://schemas.openxmlformats.org/officeDocument/2006/relationships/image" Target="../media/image18.png"/><Relationship Id="rId19" Type="http://schemas.openxmlformats.org/officeDocument/2006/relationships/image" Target="../media/image111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1551B-73C1-4E5E-9565-734536F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638003"/>
            <a:ext cx="3532909" cy="3728258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Exercise1: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CA778-B218-4DF1-8B9E-3DAC8E5AF962}"/>
              </a:ext>
            </a:extLst>
          </p:cNvPr>
          <p:cNvSpPr txBox="1"/>
          <p:nvPr/>
        </p:nvSpPr>
        <p:spPr>
          <a:xfrm>
            <a:off x="228601" y="4370963"/>
            <a:ext cx="868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fr-FR" sz="1600" dirty="0">
                <a:solidFill>
                  <a:srgbClr val="0000FF"/>
                </a:solidFill>
              </a:rPr>
              <a:t>What </a:t>
            </a:r>
            <a:r>
              <a:rPr lang="fr-FR" sz="1600" dirty="0" err="1">
                <a:solidFill>
                  <a:srgbClr val="0000FF"/>
                </a:solidFill>
              </a:rPr>
              <a:t>represent</a:t>
            </a:r>
            <a:r>
              <a:rPr lang="fr-FR" sz="1600" dirty="0">
                <a:solidFill>
                  <a:srgbClr val="0000FF"/>
                </a:solidFill>
              </a:rPr>
              <a:t> the vertical, horizontal, and diagonal </a:t>
            </a:r>
            <a:r>
              <a:rPr lang="fr-FR" sz="1600" dirty="0" err="1">
                <a:solidFill>
                  <a:srgbClr val="0000FF"/>
                </a:solidFill>
              </a:rPr>
              <a:t>lines</a:t>
            </a:r>
            <a:r>
              <a:rPr lang="fr-FR" sz="1600" dirty="0">
                <a:solidFill>
                  <a:srgbClr val="0000FF"/>
                </a:solidFill>
              </a:rPr>
              <a:t>. </a:t>
            </a:r>
            <a:r>
              <a:rPr lang="fr-FR" sz="1600" dirty="0" err="1">
                <a:solidFill>
                  <a:srgbClr val="0000FF"/>
                </a:solidFill>
              </a:rPr>
              <a:t>Why</a:t>
            </a:r>
            <a:r>
              <a:rPr lang="fr-FR" sz="1600" dirty="0">
                <a:solidFill>
                  <a:srgbClr val="0000FF"/>
                </a:solidFill>
              </a:rPr>
              <a:t> are </a:t>
            </a:r>
            <a:r>
              <a:rPr lang="fr-FR" sz="1600" dirty="0" err="1">
                <a:solidFill>
                  <a:srgbClr val="0000FF"/>
                </a:solidFill>
              </a:rPr>
              <a:t>their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duplicated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lines</a:t>
            </a:r>
            <a:r>
              <a:rPr lang="fr-FR" sz="1600" dirty="0">
                <a:solidFill>
                  <a:srgbClr val="0000FF"/>
                </a:solidFill>
              </a:rPr>
              <a:t>?</a:t>
            </a:r>
            <a:endParaRPr lang="fr-FR" sz="1600" baseline="30000" dirty="0">
              <a:solidFill>
                <a:srgbClr val="0000FF"/>
              </a:solidFill>
            </a:endParaRP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fr-FR" sz="1600" dirty="0">
                <a:solidFill>
                  <a:srgbClr val="0000FF"/>
                </a:solidFill>
              </a:rPr>
              <a:t>What are the diagonal </a:t>
            </a:r>
            <a:r>
              <a:rPr lang="fr-FR" sz="1600" dirty="0" err="1">
                <a:solidFill>
                  <a:srgbClr val="0000FF"/>
                </a:solidFill>
              </a:rPr>
              <a:t>dashed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lines</a:t>
            </a:r>
            <a:r>
              <a:rPr lang="fr-FR" sz="1600" dirty="0">
                <a:solidFill>
                  <a:srgbClr val="0000FF"/>
                </a:solidFill>
              </a:rPr>
              <a:t>? Write the </a:t>
            </a:r>
            <a:r>
              <a:rPr lang="fr-FR" sz="1600" dirty="0" err="1">
                <a:solidFill>
                  <a:srgbClr val="0000FF"/>
                </a:solidFill>
              </a:rPr>
              <a:t>reactions</a:t>
            </a:r>
            <a:r>
              <a:rPr lang="fr-FR" sz="1600" dirty="0">
                <a:solidFill>
                  <a:srgbClr val="0000FF"/>
                </a:solidFill>
              </a:rPr>
              <a:t>? Name the </a:t>
            </a:r>
            <a:r>
              <a:rPr lang="fr-FR" sz="1600" dirty="0" err="1">
                <a:solidFill>
                  <a:srgbClr val="0000FF"/>
                </a:solidFill>
              </a:rPr>
              <a:t>space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defined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between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them</a:t>
            </a:r>
            <a:r>
              <a:rPr lang="fr-FR" sz="1600" dirty="0">
                <a:solidFill>
                  <a:srgbClr val="0000FF"/>
                </a:solidFill>
              </a:rPr>
              <a:t>.</a:t>
            </a:r>
            <a:endParaRPr lang="fr-CH" sz="1600" dirty="0">
              <a:solidFill>
                <a:srgbClr val="0000FF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fr-FR" sz="1600" dirty="0">
                <a:solidFill>
                  <a:srgbClr val="0000FF"/>
                </a:solidFill>
              </a:rPr>
              <a:t>Write the </a:t>
            </a:r>
            <a:r>
              <a:rPr lang="fr-FR" sz="1600" dirty="0" err="1">
                <a:solidFill>
                  <a:srgbClr val="0000FF"/>
                </a:solidFill>
              </a:rPr>
              <a:t>reactions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that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occur</a:t>
            </a:r>
            <a:r>
              <a:rPr lang="fr-FR" sz="1600" dirty="0">
                <a:solidFill>
                  <a:srgbClr val="0000FF"/>
                </a:solidFill>
              </a:rPr>
              <a:t> at the transitions 1, 2, 3, 4, 5, and 6 </a:t>
            </a:r>
            <a:endParaRPr lang="en-US" sz="1600" dirty="0">
              <a:solidFill>
                <a:srgbClr val="0000FF"/>
              </a:solidFill>
            </a:endParaRP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sz="1600" dirty="0">
                <a:solidFill>
                  <a:srgbClr val="0000FF"/>
                </a:solidFill>
              </a:rPr>
              <a:t>Determine their slope.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sz="1600" dirty="0">
                <a:solidFill>
                  <a:srgbClr val="0000FF"/>
                </a:solidFill>
              </a:rPr>
              <a:t>From the </a:t>
            </a:r>
            <a:r>
              <a:rPr lang="en-US" sz="1600" dirty="0" err="1">
                <a:solidFill>
                  <a:srgbClr val="0000FF"/>
                </a:solidFill>
              </a:rPr>
              <a:t>Pourbaix</a:t>
            </a:r>
            <a:r>
              <a:rPr lang="en-US" sz="1600" dirty="0">
                <a:solidFill>
                  <a:srgbClr val="0000FF"/>
                </a:solidFill>
              </a:rPr>
              <a:t> diagram, propose boundary conditions on E, pH and [Bi</a:t>
            </a:r>
            <a:r>
              <a:rPr lang="en-US" sz="1600" baseline="30000" dirty="0">
                <a:solidFill>
                  <a:srgbClr val="0000FF"/>
                </a:solidFill>
              </a:rPr>
              <a:t>3+</a:t>
            </a:r>
            <a:r>
              <a:rPr lang="en-US" sz="1600" dirty="0">
                <a:solidFill>
                  <a:srgbClr val="0000FF"/>
                </a:solidFill>
              </a:rPr>
              <a:t>] for the electrodeposition of Bi</a:t>
            </a:r>
            <a:r>
              <a:rPr lang="en-US" sz="1600" baseline="30000" dirty="0">
                <a:solidFill>
                  <a:srgbClr val="0000FF"/>
                </a:solidFill>
              </a:rPr>
              <a:t>0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A0374-3EE8-4FEE-AED2-DDD9034E66AF}"/>
              </a:ext>
            </a:extLst>
          </p:cNvPr>
          <p:cNvSpPr txBox="1"/>
          <p:nvPr/>
        </p:nvSpPr>
        <p:spPr>
          <a:xfrm>
            <a:off x="152399" y="789563"/>
            <a:ext cx="4953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You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electrodeposit</a:t>
            </a:r>
            <a:r>
              <a:rPr lang="fr-FR" sz="1600" dirty="0"/>
              <a:t> bismuth </a:t>
            </a:r>
            <a:r>
              <a:rPr lang="fr-FR" sz="1600" dirty="0" err="1"/>
              <a:t>from</a:t>
            </a:r>
            <a:r>
              <a:rPr lang="fr-FR" sz="1600" dirty="0"/>
              <a:t> an </a:t>
            </a:r>
            <a:r>
              <a:rPr lang="fr-FR" sz="1600" dirty="0" err="1"/>
              <a:t>aqueous</a:t>
            </a:r>
            <a:r>
              <a:rPr lang="fr-FR" sz="1600" dirty="0"/>
              <a:t> </a:t>
            </a:r>
            <a:r>
              <a:rPr lang="fr-FR" sz="1600" dirty="0" err="1"/>
              <a:t>electrolyte</a:t>
            </a:r>
            <a:r>
              <a:rPr lang="fr-FR" sz="1600" dirty="0"/>
              <a:t> and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choose</a:t>
            </a:r>
            <a:r>
              <a:rPr lang="fr-FR" sz="1600" dirty="0"/>
              <a:t> the </a:t>
            </a:r>
            <a:r>
              <a:rPr lang="fr-FR" sz="1600" dirty="0" err="1"/>
              <a:t>ideal</a:t>
            </a:r>
            <a:r>
              <a:rPr lang="fr-FR" sz="1600" dirty="0"/>
              <a:t> pH.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decide</a:t>
            </a:r>
            <a:r>
              <a:rPr lang="fr-FR" sz="1600" dirty="0"/>
              <a:t> to </a:t>
            </a:r>
            <a:r>
              <a:rPr lang="fr-FR" sz="1600" dirty="0" err="1"/>
              <a:t>refer</a:t>
            </a:r>
            <a:r>
              <a:rPr lang="fr-FR" sz="1600" dirty="0"/>
              <a:t> to the E-pH </a:t>
            </a:r>
            <a:r>
              <a:rPr lang="fr-FR" sz="1600" dirty="0" err="1"/>
              <a:t>thermodynamic</a:t>
            </a:r>
            <a:r>
              <a:rPr lang="fr-FR" sz="1600" dirty="0"/>
              <a:t> </a:t>
            </a:r>
            <a:r>
              <a:rPr lang="fr-FR" sz="1600" dirty="0" err="1"/>
              <a:t>equilibriums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r>
              <a:rPr lang="fr-FR" sz="1600" dirty="0"/>
              <a:t> in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. 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find</a:t>
            </a:r>
            <a:r>
              <a:rPr lang="fr-FR" sz="1600" dirty="0"/>
              <a:t> the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 for Bi</a:t>
            </a:r>
            <a:r>
              <a:rPr lang="fr-FR" sz="1600" baseline="30000" dirty="0"/>
              <a:t>3+</a:t>
            </a:r>
            <a:r>
              <a:rPr lang="fr-FR" sz="1600" dirty="0"/>
              <a:t> in pure water at ambient conditions:</a:t>
            </a:r>
            <a:endParaRPr lang="en-US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D9E9B5-AD31-4964-AA7D-4FA97885A4A3}"/>
              </a:ext>
            </a:extLst>
          </p:cNvPr>
          <p:cNvSpPr/>
          <p:nvPr/>
        </p:nvSpPr>
        <p:spPr>
          <a:xfrm>
            <a:off x="5867400" y="2387257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B8DFD-8FE3-4A6F-98FE-0CDB95FD49D0}"/>
              </a:ext>
            </a:extLst>
          </p:cNvPr>
          <p:cNvSpPr/>
          <p:nvPr/>
        </p:nvSpPr>
        <p:spPr>
          <a:xfrm>
            <a:off x="7620000" y="2725666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ABE3D-69AC-4094-AA6E-47DC581FA4D4}"/>
              </a:ext>
            </a:extLst>
          </p:cNvPr>
          <p:cNvSpPr/>
          <p:nvPr/>
        </p:nvSpPr>
        <p:spPr>
          <a:xfrm>
            <a:off x="7213600" y="201694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23C404-C0C8-4885-974E-62C7FDB68409}"/>
              </a:ext>
            </a:extLst>
          </p:cNvPr>
          <p:cNvSpPr/>
          <p:nvPr/>
        </p:nvSpPr>
        <p:spPr>
          <a:xfrm>
            <a:off x="5836920" y="99784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47CD5-6C98-4B61-87FA-DDD9F5AE4E2C}"/>
              </a:ext>
            </a:extLst>
          </p:cNvPr>
          <p:cNvSpPr/>
          <p:nvPr/>
        </p:nvSpPr>
        <p:spPr>
          <a:xfrm>
            <a:off x="6705600" y="34321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961FE-AF3C-4A0D-9C03-833F57194BA8}"/>
              </a:ext>
            </a:extLst>
          </p:cNvPr>
          <p:cNvSpPr/>
          <p:nvPr/>
        </p:nvSpPr>
        <p:spPr>
          <a:xfrm>
            <a:off x="7200900" y="14499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748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10</a:t>
            </a:fld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98E37-C408-4440-8DDC-CE4511F7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4843"/>
            <a:ext cx="6248400" cy="4783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/>
              <p:nvPr/>
            </p:nvSpPr>
            <p:spPr>
              <a:xfrm>
                <a:off x="5629975" y="3339783"/>
                <a:ext cx="3581399" cy="2625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=0.337+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=0.160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fr-F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NHE</m:t>
                      </m:r>
                    </m:oMath>
                  </m:oMathPara>
                </a14:m>
                <a:endParaRPr lang="fr-FR" sz="20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fr-FR" sz="20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=0.520+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sub>
                    </m:sSub>
                    <m:r>
                      <a:rPr lang="fr-FR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=0.166 </m:t>
                    </m:r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fr-FR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fr-FR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NHE</m:t>
                    </m:r>
                  </m:oMath>
                </a14:m>
                <a:r>
                  <a:rPr lang="fr-FR" sz="16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  <m:r>
                          <a:rPr lang="fr-F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𝐶𝑢</m:t>
                        </m:r>
                      </m:sub>
                    </m:sSub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3339783"/>
                <a:ext cx="3581399" cy="2625975"/>
              </a:xfrm>
              <a:prstGeom prst="rect">
                <a:avLst/>
              </a:prstGeom>
              <a:blipFill>
                <a:blip r:embed="rId4"/>
                <a:stretch>
                  <a:fillRect b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/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u="sng"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Acid-base </a:t>
            </a:r>
            <a:r>
              <a:rPr lang="fr-FR" dirty="0" err="1"/>
              <a:t>equilibria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33BCD2-2DB5-46F4-806A-C0DCAE17D524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8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E10B3-815E-4AB4-B5EB-AB13B6A3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11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/>
              <p:nvPr/>
            </p:nvSpPr>
            <p:spPr>
              <a:xfrm>
                <a:off x="5629975" y="3339783"/>
                <a:ext cx="3581399" cy="293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=0.337+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𝑪𝒖</m:t>
                              </m:r>
                            </m:e>
                            <m:sup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𝑪𝒖</m:t>
                          </m:r>
                        </m:sub>
                      </m:sSub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𝐍𝐇𝐄</m:t>
                      </m:r>
                    </m:oMath>
                  </m:oMathPara>
                </a14:m>
                <a:endParaRPr lang="fr-FR" sz="20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fr-FR" sz="20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=0.520+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𝟏𝟔𝟔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𝐍𝐇𝐄</m:t>
                    </m:r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</m:oMath>
                </a14:m>
                <a:endParaRPr lang="fr-FR" sz="1600" b="1" dirty="0">
                  <a:ea typeface="Cambria Math" panose="02040503050406030204" pitchFamily="18" charset="0"/>
                </a:endParaRPr>
              </a:p>
              <a:p>
                <a:endParaRPr lang="fr-FR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3339783"/>
                <a:ext cx="3581399" cy="2933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/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33BCD2-2DB5-46F4-806A-C0DCAE17D524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78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8E10B3-815E-4AB4-B5EB-AB13B6A30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12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/>
              <p:nvPr/>
            </p:nvSpPr>
            <p:spPr>
              <a:xfrm>
                <a:off x="5629975" y="3339783"/>
                <a:ext cx="3581399" cy="293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=0.337+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𝑪𝒖</m:t>
                              </m:r>
                            </m:e>
                            <m:sup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𝑪𝒖</m:t>
                          </m:r>
                        </m:sub>
                      </m:sSub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𝐍𝐇𝐄</m:t>
                      </m:r>
                    </m:oMath>
                  </m:oMathPara>
                </a14:m>
                <a:endParaRPr lang="fr-FR" sz="20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fr-FR" sz="20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=0.520+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𝟏𝟔𝟔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𝐍𝐇𝐄</m:t>
                    </m:r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</m:oMath>
                </a14:m>
                <a:endParaRPr lang="fr-FR" sz="1600" b="1" dirty="0">
                  <a:ea typeface="Cambria Math" panose="02040503050406030204" pitchFamily="18" charset="0"/>
                </a:endParaRPr>
              </a:p>
              <a:p>
                <a:endParaRPr lang="fr-FR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3339783"/>
                <a:ext cx="3581399" cy="2933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=6.945</m:t>
                    </m:r>
                  </m:oMath>
                </a14:m>
                <a:endParaRPr lang="fr-FR" sz="14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=12.99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6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33BCD2-2DB5-46F4-806A-C0DCAE17D524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65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54368-919F-4534-B446-945A6BA74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13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/>
              <p:nvPr/>
            </p:nvSpPr>
            <p:spPr>
              <a:xfrm>
                <a:off x="5629975" y="3339783"/>
                <a:ext cx="3581399" cy="293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=0.337+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𝑪𝒖</m:t>
                              </m:r>
                            </m:e>
                            <m:sup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𝑪𝒖</m:t>
                          </m:r>
                        </m:sub>
                      </m:sSub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𝐍𝐇𝐄</m:t>
                      </m:r>
                    </m:oMath>
                  </m:oMathPara>
                </a14:m>
                <a:endParaRPr lang="fr-FR" sz="20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fr-FR" sz="20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=0.520+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𝟏𝟔𝟔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1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𝐍𝐇𝐄</m:t>
                    </m:r>
                  </m:oMath>
                </a14:m>
                <a:r>
                  <a:rPr lang="fr-FR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</m:oMath>
                </a14:m>
                <a:endParaRPr lang="fr-FR" sz="1600" b="1" dirty="0">
                  <a:ea typeface="Cambria Math" panose="02040503050406030204" pitchFamily="18" charset="0"/>
                </a:endParaRPr>
              </a:p>
              <a:p>
                <a:endParaRPr lang="fr-FR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3339783"/>
                <a:ext cx="3581399" cy="29337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5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𝟗𝟒𝟓</m:t>
                    </m:r>
                  </m:oMath>
                </a14:m>
                <a:endParaRPr lang="fr-F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6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33BCD2-2DB5-46F4-806A-C0DCAE17D524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9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3E8C0E5-8784-4043-B357-1BA824DAE239}"/>
              </a:ext>
            </a:extLst>
          </p:cNvPr>
          <p:cNvSpPr/>
          <p:nvPr/>
        </p:nvSpPr>
        <p:spPr>
          <a:xfrm>
            <a:off x="2947866" y="3970866"/>
            <a:ext cx="140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419CC4-BD62-4407-AF8D-AFD1BDA34CF6}"/>
              </a:ext>
            </a:extLst>
          </p:cNvPr>
          <p:cNvSpPr/>
          <p:nvPr/>
        </p:nvSpPr>
        <p:spPr>
          <a:xfrm>
            <a:off x="4373037" y="3979637"/>
            <a:ext cx="69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3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C011F-E75F-4D35-B0CB-8B6EF148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14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𝟗𝟒𝟓</m:t>
                    </m:r>
                  </m:oMath>
                </a14:m>
                <a:endParaRPr lang="fr-F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5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3E8C0E5-8784-4043-B357-1BA824DAE239}"/>
              </a:ext>
            </a:extLst>
          </p:cNvPr>
          <p:cNvSpPr/>
          <p:nvPr/>
        </p:nvSpPr>
        <p:spPr>
          <a:xfrm>
            <a:off x="2947866" y="3970866"/>
            <a:ext cx="140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419CC4-BD62-4407-AF8D-AFD1BDA34CF6}"/>
              </a:ext>
            </a:extLst>
          </p:cNvPr>
          <p:cNvSpPr/>
          <p:nvPr/>
        </p:nvSpPr>
        <p:spPr>
          <a:xfrm>
            <a:off x="4373037" y="3979637"/>
            <a:ext cx="69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/>
              <p:nvPr/>
            </p:nvSpPr>
            <p:spPr>
              <a:xfrm>
                <a:off x="5562600" y="3339783"/>
                <a:ext cx="3810000" cy="12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=0.471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=0.471−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0.059 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</m:oMath>
                  </m:oMathPara>
                </a14:m>
                <a:endParaRPr lang="fr-FR" sz="1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39783"/>
                <a:ext cx="3810000" cy="1294522"/>
              </a:xfrm>
              <a:prstGeom prst="rect">
                <a:avLst/>
              </a:prstGeom>
              <a:blipFill>
                <a:blip r:embed="rId10"/>
                <a:stretch>
                  <a:fillRect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9366272-8B52-48D8-A582-5F461AEE7BBC}"/>
              </a:ext>
            </a:extLst>
          </p:cNvPr>
          <p:cNvSpPr/>
          <p:nvPr/>
        </p:nvSpPr>
        <p:spPr>
          <a:xfrm rot="5400000">
            <a:off x="3633551" y="5115500"/>
            <a:ext cx="1447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B6E1D7-C7CA-491D-849A-F5E9527D3085}"/>
              </a:ext>
            </a:extLst>
          </p:cNvPr>
          <p:cNvSpPr/>
          <p:nvPr/>
        </p:nvSpPr>
        <p:spPr>
          <a:xfrm rot="5400000">
            <a:off x="2058254" y="4963012"/>
            <a:ext cx="17496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9957D8-F496-4150-B260-EDDE36488A23}"/>
                  </a:ext>
                </a:extLst>
              </p:cNvPr>
              <p:cNvSpPr txBox="1"/>
              <p:nvPr/>
            </p:nvSpPr>
            <p:spPr>
              <a:xfrm rot="720000">
                <a:off x="3062685" y="3959976"/>
                <a:ext cx="119581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/>
                  <a:t> (S)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9957D8-F496-4150-B260-EDDE36488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62685" y="3959976"/>
                <a:ext cx="1195815" cy="307777"/>
              </a:xfrm>
              <a:prstGeom prst="rect">
                <a:avLst/>
              </a:prstGeom>
              <a:blipFill>
                <a:blip r:embed="rId11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9126800-7ACB-4B4B-AE99-9E6AA8F30FFC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4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C011F-E75F-4D35-B0CB-8B6EF148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15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𝟗𝟒𝟓</m:t>
                    </m:r>
                  </m:oMath>
                </a14:m>
                <a:endParaRPr lang="fr-F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5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3E8C0E5-8784-4043-B357-1BA824DAE239}"/>
              </a:ext>
            </a:extLst>
          </p:cNvPr>
          <p:cNvSpPr/>
          <p:nvPr/>
        </p:nvSpPr>
        <p:spPr>
          <a:xfrm>
            <a:off x="2947866" y="3970866"/>
            <a:ext cx="140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419CC4-BD62-4407-AF8D-AFD1BDA34CF6}"/>
              </a:ext>
            </a:extLst>
          </p:cNvPr>
          <p:cNvSpPr/>
          <p:nvPr/>
        </p:nvSpPr>
        <p:spPr>
          <a:xfrm>
            <a:off x="4373037" y="3979637"/>
            <a:ext cx="69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/>
              <p:nvPr/>
            </p:nvSpPr>
            <p:spPr>
              <a:xfrm>
                <a:off x="5486400" y="3339783"/>
                <a:ext cx="4078800" cy="2617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𝑢𝑂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fr-F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39783"/>
                <a:ext cx="4078800" cy="26171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9366272-8B52-48D8-A582-5F461AEE7BBC}"/>
              </a:ext>
            </a:extLst>
          </p:cNvPr>
          <p:cNvSpPr/>
          <p:nvPr/>
        </p:nvSpPr>
        <p:spPr>
          <a:xfrm rot="5400000">
            <a:off x="3633551" y="5115500"/>
            <a:ext cx="1447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B6E1D7-C7CA-491D-849A-F5E9527D3085}"/>
              </a:ext>
            </a:extLst>
          </p:cNvPr>
          <p:cNvSpPr/>
          <p:nvPr/>
        </p:nvSpPr>
        <p:spPr>
          <a:xfrm rot="5400000">
            <a:off x="2058254" y="4963012"/>
            <a:ext cx="17496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2819D1-518D-4C86-ABEB-1D645C0A9272}"/>
              </a:ext>
            </a:extLst>
          </p:cNvPr>
          <p:cNvSpPr/>
          <p:nvPr/>
        </p:nvSpPr>
        <p:spPr>
          <a:xfrm rot="724603">
            <a:off x="809783" y="3797945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E1822-1141-4F67-8E11-7E01460AED8D}"/>
              </a:ext>
            </a:extLst>
          </p:cNvPr>
          <p:cNvSpPr/>
          <p:nvPr/>
        </p:nvSpPr>
        <p:spPr>
          <a:xfrm>
            <a:off x="1199400" y="3965164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3FA6C-3D6F-46D1-92E7-51204AC775E7}"/>
              </a:ext>
            </a:extLst>
          </p:cNvPr>
          <p:cNvSpPr/>
          <p:nvPr/>
        </p:nvSpPr>
        <p:spPr>
          <a:xfrm>
            <a:off x="2920343" y="4019324"/>
            <a:ext cx="45719" cy="6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C6A27E-5B37-4C59-B601-E46F2029826C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/>
                  <a:t> (S)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4C6A27E-5B37-4C59-B601-E46F20298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C6CDA74F-89CF-4717-BC76-EA54AD6E09B1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8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77BC9-2727-4164-AAB2-6371F64E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5955" y="1869396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16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𝟗𝟒𝟓</m:t>
                    </m:r>
                  </m:oMath>
                </a14:m>
                <a:endParaRPr lang="fr-F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5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7419CC4-BD62-4407-AF8D-AFD1BDA34CF6}"/>
              </a:ext>
            </a:extLst>
          </p:cNvPr>
          <p:cNvSpPr/>
          <p:nvPr/>
        </p:nvSpPr>
        <p:spPr>
          <a:xfrm>
            <a:off x="4373037" y="3979637"/>
            <a:ext cx="69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/>
              <p:nvPr/>
            </p:nvSpPr>
            <p:spPr>
              <a:xfrm>
                <a:off x="5486400" y="3339783"/>
                <a:ext cx="4078800" cy="2996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2+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  <m:r>
                        <a:rPr lang="fr-FR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203+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0.059 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𝑢𝑂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kumimoji="0" lang="fr-F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𝐶𝑢𝑂</m:t>
                              </m:r>
                              <m:r>
                                <a:rPr kumimoji="0" lang="fr-F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fr-F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kumimoji="0" lang="fr-F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fr-F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sub>
                      </m:sSub>
                      <m:r>
                        <a:rPr kumimoji="0" lang="fr-F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=0.</m:t>
                      </m:r>
                      <m:r>
                        <a:rPr kumimoji="0" lang="fr-F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669−</m:t>
                      </m:r>
                      <m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0.059 </m:t>
                      </m:r>
                      <m:r>
                        <m:rPr>
                          <m:sty m:val="p"/>
                        </m:rP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pH</m:t>
                      </m:r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sz="16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𝐶𝑢𝑂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.560+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0.177 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39783"/>
                <a:ext cx="4078800" cy="29960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9366272-8B52-48D8-A582-5F461AEE7BBC}"/>
              </a:ext>
            </a:extLst>
          </p:cNvPr>
          <p:cNvSpPr/>
          <p:nvPr/>
        </p:nvSpPr>
        <p:spPr>
          <a:xfrm rot="5400000">
            <a:off x="3633551" y="5115500"/>
            <a:ext cx="1447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B6E1D7-C7CA-491D-849A-F5E9527D3085}"/>
              </a:ext>
            </a:extLst>
          </p:cNvPr>
          <p:cNvSpPr/>
          <p:nvPr/>
        </p:nvSpPr>
        <p:spPr>
          <a:xfrm rot="5400000">
            <a:off x="2058254" y="4963012"/>
            <a:ext cx="17496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2819D1-518D-4C86-ABEB-1D645C0A9272}"/>
              </a:ext>
            </a:extLst>
          </p:cNvPr>
          <p:cNvSpPr/>
          <p:nvPr/>
        </p:nvSpPr>
        <p:spPr>
          <a:xfrm rot="724603">
            <a:off x="809783" y="3788320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E1822-1141-4F67-8E11-7E01460AED8D}"/>
              </a:ext>
            </a:extLst>
          </p:cNvPr>
          <p:cNvSpPr/>
          <p:nvPr/>
        </p:nvSpPr>
        <p:spPr>
          <a:xfrm>
            <a:off x="1199400" y="3955539"/>
            <a:ext cx="133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5790CDE-3D83-4E97-8F91-57E3D7E363D5}"/>
              </a:ext>
            </a:extLst>
          </p:cNvPr>
          <p:cNvSpPr/>
          <p:nvPr/>
        </p:nvSpPr>
        <p:spPr>
          <a:xfrm>
            <a:off x="2609852" y="3934883"/>
            <a:ext cx="2106000" cy="527050"/>
          </a:xfrm>
          <a:custGeom>
            <a:avLst/>
            <a:gdLst>
              <a:gd name="connsiteX0" fmla="*/ 0 w 2120900"/>
              <a:gd name="connsiteY0" fmla="*/ 71967 h 527050"/>
              <a:gd name="connsiteX1" fmla="*/ 2120900 w 2120900"/>
              <a:gd name="connsiteY1" fmla="*/ 527050 h 527050"/>
              <a:gd name="connsiteX2" fmla="*/ 1767417 w 2120900"/>
              <a:gd name="connsiteY2" fmla="*/ 306917 h 527050"/>
              <a:gd name="connsiteX3" fmla="*/ 328083 w 2120900"/>
              <a:gd name="connsiteY3" fmla="*/ 0 h 527050"/>
              <a:gd name="connsiteX4" fmla="*/ 0 w 2120900"/>
              <a:gd name="connsiteY4" fmla="*/ 71967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900" h="527050">
                <a:moveTo>
                  <a:pt x="0" y="71967"/>
                </a:moveTo>
                <a:lnTo>
                  <a:pt x="2120900" y="527050"/>
                </a:lnTo>
                <a:lnTo>
                  <a:pt x="1767417" y="306917"/>
                </a:lnTo>
                <a:lnTo>
                  <a:pt x="328083" y="0"/>
                </a:lnTo>
                <a:lnTo>
                  <a:pt x="0" y="719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3FA6C-3D6F-46D1-92E7-51204AC775E7}"/>
              </a:ext>
            </a:extLst>
          </p:cNvPr>
          <p:cNvSpPr/>
          <p:nvPr/>
        </p:nvSpPr>
        <p:spPr>
          <a:xfrm>
            <a:off x="2920343" y="4019324"/>
            <a:ext cx="45719" cy="6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D1A6C5-BA33-405B-8B26-752A081A6485}"/>
              </a:ext>
            </a:extLst>
          </p:cNvPr>
          <p:cNvSpPr/>
          <p:nvPr/>
        </p:nvSpPr>
        <p:spPr>
          <a:xfrm>
            <a:off x="2946400" y="3456517"/>
            <a:ext cx="1405467" cy="757766"/>
          </a:xfrm>
          <a:custGeom>
            <a:avLst/>
            <a:gdLst>
              <a:gd name="connsiteX0" fmla="*/ 6350 w 1405467"/>
              <a:gd name="connsiteY0" fmla="*/ 455083 h 757766"/>
              <a:gd name="connsiteX1" fmla="*/ 1405467 w 1405467"/>
              <a:gd name="connsiteY1" fmla="*/ 757766 h 757766"/>
              <a:gd name="connsiteX2" fmla="*/ 1399117 w 1405467"/>
              <a:gd name="connsiteY2" fmla="*/ 304800 h 757766"/>
              <a:gd name="connsiteX3" fmla="*/ 0 w 1405467"/>
              <a:gd name="connsiteY3" fmla="*/ 0 h 757766"/>
              <a:gd name="connsiteX4" fmla="*/ 6350 w 1405467"/>
              <a:gd name="connsiteY4" fmla="*/ 455083 h 75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467" h="757766">
                <a:moveTo>
                  <a:pt x="6350" y="455083"/>
                </a:moveTo>
                <a:lnTo>
                  <a:pt x="1405467" y="757766"/>
                </a:lnTo>
                <a:cubicBezTo>
                  <a:pt x="1403350" y="606777"/>
                  <a:pt x="1401234" y="455789"/>
                  <a:pt x="1399117" y="304800"/>
                </a:cubicBezTo>
                <a:lnTo>
                  <a:pt x="0" y="0"/>
                </a:lnTo>
                <a:cubicBezTo>
                  <a:pt x="2117" y="151694"/>
                  <a:pt x="4233" y="303389"/>
                  <a:pt x="6350" y="4550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A9844B-2ED0-4BD1-8C0F-D3491FBE0FCC}"/>
              </a:ext>
            </a:extLst>
          </p:cNvPr>
          <p:cNvCxnSpPr>
            <a:cxnSpLocks/>
          </p:cNvCxnSpPr>
          <p:nvPr/>
        </p:nvCxnSpPr>
        <p:spPr>
          <a:xfrm>
            <a:off x="4373037" y="4232183"/>
            <a:ext cx="694800" cy="1437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91CCCC-CB5D-4717-9386-9497DE930052}"/>
              </a:ext>
            </a:extLst>
          </p:cNvPr>
          <p:cNvCxnSpPr>
            <a:cxnSpLocks/>
          </p:cNvCxnSpPr>
          <p:nvPr/>
        </p:nvCxnSpPr>
        <p:spPr>
          <a:xfrm>
            <a:off x="823943" y="3469993"/>
            <a:ext cx="2071657" cy="436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A840D3B-88AE-4206-9982-54744425B189}"/>
              </a:ext>
            </a:extLst>
          </p:cNvPr>
          <p:cNvSpPr/>
          <p:nvPr/>
        </p:nvSpPr>
        <p:spPr>
          <a:xfrm>
            <a:off x="2535767" y="3913717"/>
            <a:ext cx="2241550" cy="569383"/>
          </a:xfrm>
          <a:custGeom>
            <a:avLst/>
            <a:gdLst>
              <a:gd name="connsiteX0" fmla="*/ 0 w 2241550"/>
              <a:gd name="connsiteY0" fmla="*/ 95250 h 569383"/>
              <a:gd name="connsiteX1" fmla="*/ 395816 w 2241550"/>
              <a:gd name="connsiteY1" fmla="*/ 0 h 569383"/>
              <a:gd name="connsiteX2" fmla="*/ 1828800 w 2241550"/>
              <a:gd name="connsiteY2" fmla="*/ 309033 h 569383"/>
              <a:gd name="connsiteX3" fmla="*/ 2241550 w 2241550"/>
              <a:gd name="connsiteY3" fmla="*/ 569383 h 569383"/>
              <a:gd name="connsiteX4" fmla="*/ 0 w 2241550"/>
              <a:gd name="connsiteY4" fmla="*/ 95250 h 5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550" h="569383">
                <a:moveTo>
                  <a:pt x="0" y="95250"/>
                </a:moveTo>
                <a:lnTo>
                  <a:pt x="395816" y="0"/>
                </a:lnTo>
                <a:lnTo>
                  <a:pt x="1828800" y="309033"/>
                </a:lnTo>
                <a:lnTo>
                  <a:pt x="2241550" y="569383"/>
                </a:lnTo>
                <a:lnTo>
                  <a:pt x="0" y="9525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D7672-1072-4D99-8F15-AF0E34045C63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/>
                  <a:t> (S)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D7672-1072-4D99-8F15-AF0E34045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701518BD-1B24-4B2F-A74F-CC62EAF79949}"/>
              </a:ext>
            </a:extLst>
          </p:cNvPr>
          <p:cNvSpPr/>
          <p:nvPr/>
        </p:nvSpPr>
        <p:spPr>
          <a:xfrm rot="20880000">
            <a:off x="804755" y="4188053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7E1DE0-DEEA-4331-BCEE-961955ED2D99}"/>
              </a:ext>
            </a:extLst>
          </p:cNvPr>
          <p:cNvSpPr/>
          <p:nvPr/>
        </p:nvSpPr>
        <p:spPr>
          <a:xfrm>
            <a:off x="1217612" y="4019544"/>
            <a:ext cx="133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4BA564-1A13-4B35-886A-00D8BBD492FC}"/>
              </a:ext>
            </a:extLst>
          </p:cNvPr>
          <p:cNvCxnSpPr>
            <a:cxnSpLocks/>
          </p:cNvCxnSpPr>
          <p:nvPr/>
        </p:nvCxnSpPr>
        <p:spPr>
          <a:xfrm>
            <a:off x="2942164" y="3315788"/>
            <a:ext cx="334436" cy="196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F9DBDC-CD2A-4430-82B9-88889C3868DD}"/>
              </a:ext>
            </a:extLst>
          </p:cNvPr>
          <p:cNvCxnSpPr>
            <a:cxnSpLocks/>
          </p:cNvCxnSpPr>
          <p:nvPr/>
        </p:nvCxnSpPr>
        <p:spPr>
          <a:xfrm flipH="1">
            <a:off x="4003755" y="3609365"/>
            <a:ext cx="348112" cy="842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D95A6A-4E91-44A1-9E15-4C1F12348ECF}"/>
              </a:ext>
            </a:extLst>
          </p:cNvPr>
          <p:cNvCxnSpPr>
            <a:cxnSpLocks/>
          </p:cNvCxnSpPr>
          <p:nvPr/>
        </p:nvCxnSpPr>
        <p:spPr>
          <a:xfrm flipH="1">
            <a:off x="4373037" y="3464913"/>
            <a:ext cx="694800" cy="135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747534-8B6C-4D9E-84B3-01E1BE931FD5}"/>
              </a:ext>
            </a:extLst>
          </p:cNvPr>
          <p:cNvCxnSpPr/>
          <p:nvPr/>
        </p:nvCxnSpPr>
        <p:spPr>
          <a:xfrm>
            <a:off x="1583444" y="2440632"/>
            <a:ext cx="1331610" cy="8532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F87B5D5B-D0DC-443F-8B36-256DCAF1B0CF}"/>
              </a:ext>
            </a:extLst>
          </p:cNvPr>
          <p:cNvSpPr/>
          <p:nvPr/>
        </p:nvSpPr>
        <p:spPr>
          <a:xfrm>
            <a:off x="4715852" y="4375964"/>
            <a:ext cx="450652" cy="400416"/>
          </a:xfrm>
          <a:prstGeom prst="ellipse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F8F5A4A-E35F-4C90-B726-90C0D91C54AE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6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77BC9-2727-4164-AAB2-6371F64E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5955" y="1869396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17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𝟗𝟒𝟓</m:t>
                    </m:r>
                  </m:oMath>
                </a14:m>
                <a:endParaRPr lang="fr-F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5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7419CC4-BD62-4407-AF8D-AFD1BDA34CF6}"/>
              </a:ext>
            </a:extLst>
          </p:cNvPr>
          <p:cNvSpPr/>
          <p:nvPr/>
        </p:nvSpPr>
        <p:spPr>
          <a:xfrm>
            <a:off x="4373037" y="3979637"/>
            <a:ext cx="69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/>
              <p:nvPr/>
            </p:nvSpPr>
            <p:spPr>
              <a:xfrm>
                <a:off x="5410200" y="3339783"/>
                <a:ext cx="4078800" cy="10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  <m: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1.515+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0.118 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+0.0295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339783"/>
                <a:ext cx="4078800" cy="1078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9366272-8B52-48D8-A582-5F461AEE7BBC}"/>
              </a:ext>
            </a:extLst>
          </p:cNvPr>
          <p:cNvSpPr/>
          <p:nvPr/>
        </p:nvSpPr>
        <p:spPr>
          <a:xfrm rot="5400000">
            <a:off x="3633551" y="5115500"/>
            <a:ext cx="1447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B6E1D7-C7CA-491D-849A-F5E9527D3085}"/>
              </a:ext>
            </a:extLst>
          </p:cNvPr>
          <p:cNvSpPr/>
          <p:nvPr/>
        </p:nvSpPr>
        <p:spPr>
          <a:xfrm rot="5400000">
            <a:off x="2058254" y="4963012"/>
            <a:ext cx="17496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2819D1-518D-4C86-ABEB-1D645C0A9272}"/>
              </a:ext>
            </a:extLst>
          </p:cNvPr>
          <p:cNvSpPr/>
          <p:nvPr/>
        </p:nvSpPr>
        <p:spPr>
          <a:xfrm rot="724603">
            <a:off x="809783" y="3791595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E1822-1141-4F67-8E11-7E01460AED8D}"/>
              </a:ext>
            </a:extLst>
          </p:cNvPr>
          <p:cNvSpPr/>
          <p:nvPr/>
        </p:nvSpPr>
        <p:spPr>
          <a:xfrm>
            <a:off x="1199400" y="3956697"/>
            <a:ext cx="133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5790CDE-3D83-4E97-8F91-57E3D7E363D5}"/>
              </a:ext>
            </a:extLst>
          </p:cNvPr>
          <p:cNvSpPr/>
          <p:nvPr/>
        </p:nvSpPr>
        <p:spPr>
          <a:xfrm>
            <a:off x="2609852" y="3934883"/>
            <a:ext cx="2106000" cy="527050"/>
          </a:xfrm>
          <a:custGeom>
            <a:avLst/>
            <a:gdLst>
              <a:gd name="connsiteX0" fmla="*/ 0 w 2120900"/>
              <a:gd name="connsiteY0" fmla="*/ 71967 h 527050"/>
              <a:gd name="connsiteX1" fmla="*/ 2120900 w 2120900"/>
              <a:gd name="connsiteY1" fmla="*/ 527050 h 527050"/>
              <a:gd name="connsiteX2" fmla="*/ 1767417 w 2120900"/>
              <a:gd name="connsiteY2" fmla="*/ 306917 h 527050"/>
              <a:gd name="connsiteX3" fmla="*/ 328083 w 2120900"/>
              <a:gd name="connsiteY3" fmla="*/ 0 h 527050"/>
              <a:gd name="connsiteX4" fmla="*/ 0 w 2120900"/>
              <a:gd name="connsiteY4" fmla="*/ 71967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900" h="527050">
                <a:moveTo>
                  <a:pt x="0" y="71967"/>
                </a:moveTo>
                <a:lnTo>
                  <a:pt x="2120900" y="527050"/>
                </a:lnTo>
                <a:lnTo>
                  <a:pt x="1767417" y="306917"/>
                </a:lnTo>
                <a:lnTo>
                  <a:pt x="328083" y="0"/>
                </a:lnTo>
                <a:lnTo>
                  <a:pt x="0" y="719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3FA6C-3D6F-46D1-92E7-51204AC775E7}"/>
              </a:ext>
            </a:extLst>
          </p:cNvPr>
          <p:cNvSpPr/>
          <p:nvPr/>
        </p:nvSpPr>
        <p:spPr>
          <a:xfrm>
            <a:off x="2920343" y="4019324"/>
            <a:ext cx="45719" cy="6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D1A6C5-BA33-405B-8B26-752A081A6485}"/>
              </a:ext>
            </a:extLst>
          </p:cNvPr>
          <p:cNvSpPr/>
          <p:nvPr/>
        </p:nvSpPr>
        <p:spPr>
          <a:xfrm>
            <a:off x="2946400" y="3456517"/>
            <a:ext cx="1405467" cy="757766"/>
          </a:xfrm>
          <a:custGeom>
            <a:avLst/>
            <a:gdLst>
              <a:gd name="connsiteX0" fmla="*/ 6350 w 1405467"/>
              <a:gd name="connsiteY0" fmla="*/ 455083 h 757766"/>
              <a:gd name="connsiteX1" fmla="*/ 1405467 w 1405467"/>
              <a:gd name="connsiteY1" fmla="*/ 757766 h 757766"/>
              <a:gd name="connsiteX2" fmla="*/ 1399117 w 1405467"/>
              <a:gd name="connsiteY2" fmla="*/ 304800 h 757766"/>
              <a:gd name="connsiteX3" fmla="*/ 0 w 1405467"/>
              <a:gd name="connsiteY3" fmla="*/ 0 h 757766"/>
              <a:gd name="connsiteX4" fmla="*/ 6350 w 1405467"/>
              <a:gd name="connsiteY4" fmla="*/ 455083 h 75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467" h="757766">
                <a:moveTo>
                  <a:pt x="6350" y="455083"/>
                </a:moveTo>
                <a:lnTo>
                  <a:pt x="1405467" y="757766"/>
                </a:lnTo>
                <a:cubicBezTo>
                  <a:pt x="1403350" y="606777"/>
                  <a:pt x="1401234" y="455789"/>
                  <a:pt x="1399117" y="304800"/>
                </a:cubicBezTo>
                <a:lnTo>
                  <a:pt x="0" y="0"/>
                </a:lnTo>
                <a:cubicBezTo>
                  <a:pt x="2117" y="151694"/>
                  <a:pt x="4233" y="303389"/>
                  <a:pt x="6350" y="4550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A9844B-2ED0-4BD1-8C0F-D3491FBE0FCC}"/>
              </a:ext>
            </a:extLst>
          </p:cNvPr>
          <p:cNvCxnSpPr>
            <a:cxnSpLocks/>
          </p:cNvCxnSpPr>
          <p:nvPr/>
        </p:nvCxnSpPr>
        <p:spPr>
          <a:xfrm>
            <a:off x="4373037" y="4232183"/>
            <a:ext cx="694800" cy="1437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91CCCC-CB5D-4717-9386-9497DE930052}"/>
              </a:ext>
            </a:extLst>
          </p:cNvPr>
          <p:cNvCxnSpPr>
            <a:cxnSpLocks/>
          </p:cNvCxnSpPr>
          <p:nvPr/>
        </p:nvCxnSpPr>
        <p:spPr>
          <a:xfrm>
            <a:off x="823943" y="3469993"/>
            <a:ext cx="2071657" cy="436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A840D3B-88AE-4206-9982-54744425B189}"/>
              </a:ext>
            </a:extLst>
          </p:cNvPr>
          <p:cNvSpPr/>
          <p:nvPr/>
        </p:nvSpPr>
        <p:spPr>
          <a:xfrm>
            <a:off x="2535767" y="3913717"/>
            <a:ext cx="2241550" cy="569383"/>
          </a:xfrm>
          <a:custGeom>
            <a:avLst/>
            <a:gdLst>
              <a:gd name="connsiteX0" fmla="*/ 0 w 2241550"/>
              <a:gd name="connsiteY0" fmla="*/ 95250 h 569383"/>
              <a:gd name="connsiteX1" fmla="*/ 395816 w 2241550"/>
              <a:gd name="connsiteY1" fmla="*/ 0 h 569383"/>
              <a:gd name="connsiteX2" fmla="*/ 1828800 w 2241550"/>
              <a:gd name="connsiteY2" fmla="*/ 309033 h 569383"/>
              <a:gd name="connsiteX3" fmla="*/ 2241550 w 2241550"/>
              <a:gd name="connsiteY3" fmla="*/ 569383 h 569383"/>
              <a:gd name="connsiteX4" fmla="*/ 0 w 2241550"/>
              <a:gd name="connsiteY4" fmla="*/ 95250 h 5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550" h="569383">
                <a:moveTo>
                  <a:pt x="0" y="95250"/>
                </a:moveTo>
                <a:lnTo>
                  <a:pt x="395816" y="0"/>
                </a:lnTo>
                <a:lnTo>
                  <a:pt x="1828800" y="309033"/>
                </a:lnTo>
                <a:lnTo>
                  <a:pt x="2241550" y="569383"/>
                </a:lnTo>
                <a:lnTo>
                  <a:pt x="0" y="9525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D7672-1072-4D99-8F15-AF0E34045C63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/>
                  <a:t> (S)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D7672-1072-4D99-8F15-AF0E34045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701518BD-1B24-4B2F-A74F-CC62EAF79949}"/>
              </a:ext>
            </a:extLst>
          </p:cNvPr>
          <p:cNvSpPr/>
          <p:nvPr/>
        </p:nvSpPr>
        <p:spPr>
          <a:xfrm rot="20880000">
            <a:off x="804755" y="4188053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7E1DE0-DEEA-4331-BCEE-961955ED2D99}"/>
              </a:ext>
            </a:extLst>
          </p:cNvPr>
          <p:cNvSpPr/>
          <p:nvPr/>
        </p:nvSpPr>
        <p:spPr>
          <a:xfrm>
            <a:off x="1217612" y="4019544"/>
            <a:ext cx="133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4BA564-1A13-4B35-886A-00D8BBD492FC}"/>
              </a:ext>
            </a:extLst>
          </p:cNvPr>
          <p:cNvCxnSpPr>
            <a:cxnSpLocks/>
          </p:cNvCxnSpPr>
          <p:nvPr/>
        </p:nvCxnSpPr>
        <p:spPr>
          <a:xfrm>
            <a:off x="2942164" y="3315788"/>
            <a:ext cx="334436" cy="196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F9DBDC-CD2A-4430-82B9-88889C3868DD}"/>
              </a:ext>
            </a:extLst>
          </p:cNvPr>
          <p:cNvCxnSpPr>
            <a:cxnSpLocks/>
          </p:cNvCxnSpPr>
          <p:nvPr/>
        </p:nvCxnSpPr>
        <p:spPr>
          <a:xfrm flipH="1">
            <a:off x="4003755" y="3609365"/>
            <a:ext cx="348112" cy="842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D95A6A-4E91-44A1-9E15-4C1F12348ECF}"/>
              </a:ext>
            </a:extLst>
          </p:cNvPr>
          <p:cNvCxnSpPr>
            <a:cxnSpLocks/>
          </p:cNvCxnSpPr>
          <p:nvPr/>
        </p:nvCxnSpPr>
        <p:spPr>
          <a:xfrm flipH="1">
            <a:off x="4373037" y="3467030"/>
            <a:ext cx="694800" cy="135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747534-8B6C-4D9E-84B3-01E1BE931FD5}"/>
              </a:ext>
            </a:extLst>
          </p:cNvPr>
          <p:cNvCxnSpPr/>
          <p:nvPr/>
        </p:nvCxnSpPr>
        <p:spPr>
          <a:xfrm>
            <a:off x="1583444" y="2440632"/>
            <a:ext cx="1331610" cy="8532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549E5-A65F-485A-B84B-0E629E84BCAD}"/>
              </a:ext>
            </a:extLst>
          </p:cNvPr>
          <p:cNvCxnSpPr>
            <a:cxnSpLocks/>
          </p:cNvCxnSpPr>
          <p:nvPr/>
        </p:nvCxnSpPr>
        <p:spPr>
          <a:xfrm flipH="1" flipV="1">
            <a:off x="4799012" y="4486276"/>
            <a:ext cx="267237" cy="54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60D823-595E-4FCD-AD00-0CD932268872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779956" y="4489448"/>
            <a:ext cx="284295" cy="180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351493-A78A-47BB-A72D-99EE37E16CDB}"/>
              </a:ext>
            </a:extLst>
          </p:cNvPr>
          <p:cNvCxnSpPr>
            <a:cxnSpLocks noChangeAspect="1"/>
          </p:cNvCxnSpPr>
          <p:nvPr/>
        </p:nvCxnSpPr>
        <p:spPr>
          <a:xfrm>
            <a:off x="4778905" y="4484691"/>
            <a:ext cx="288000" cy="1090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87CF0DE-81E1-4C30-B317-DCEE4F82FE7B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9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277BC9-2727-4164-AAB2-6371F64E8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5955" y="1869396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18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𝟗𝟒𝟓</m:t>
                    </m:r>
                  </m:oMath>
                </a14:m>
                <a:endParaRPr lang="fr-F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5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419CC4-BD62-4407-AF8D-AFD1BDA34CF6}"/>
              </a:ext>
            </a:extLst>
          </p:cNvPr>
          <p:cNvSpPr/>
          <p:nvPr/>
        </p:nvSpPr>
        <p:spPr>
          <a:xfrm>
            <a:off x="4373037" y="3979637"/>
            <a:ext cx="694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/>
              <p:nvPr/>
            </p:nvSpPr>
            <p:spPr>
              <a:xfrm>
                <a:off x="5410200" y="3339783"/>
                <a:ext cx="4078800" cy="10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  <m: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1.515+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0.118 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+0.0295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22AEC0-7CEC-4306-BF96-243E5BCF6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339783"/>
                <a:ext cx="4078800" cy="1078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F9366272-8B52-48D8-A582-5F461AEE7BBC}"/>
              </a:ext>
            </a:extLst>
          </p:cNvPr>
          <p:cNvSpPr/>
          <p:nvPr/>
        </p:nvSpPr>
        <p:spPr>
          <a:xfrm rot="5400000">
            <a:off x="3633551" y="5115500"/>
            <a:ext cx="14472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B6E1D7-C7CA-491D-849A-F5E9527D3085}"/>
              </a:ext>
            </a:extLst>
          </p:cNvPr>
          <p:cNvSpPr/>
          <p:nvPr/>
        </p:nvSpPr>
        <p:spPr>
          <a:xfrm rot="5400000">
            <a:off x="2058254" y="4963012"/>
            <a:ext cx="17496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62819D1-518D-4C86-ABEB-1D645C0A9272}"/>
              </a:ext>
            </a:extLst>
          </p:cNvPr>
          <p:cNvSpPr/>
          <p:nvPr/>
        </p:nvSpPr>
        <p:spPr>
          <a:xfrm rot="724603">
            <a:off x="809783" y="3791595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E1822-1141-4F67-8E11-7E01460AED8D}"/>
              </a:ext>
            </a:extLst>
          </p:cNvPr>
          <p:cNvSpPr/>
          <p:nvPr/>
        </p:nvSpPr>
        <p:spPr>
          <a:xfrm>
            <a:off x="1199400" y="3956697"/>
            <a:ext cx="133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5790CDE-3D83-4E97-8F91-57E3D7E363D5}"/>
              </a:ext>
            </a:extLst>
          </p:cNvPr>
          <p:cNvSpPr/>
          <p:nvPr/>
        </p:nvSpPr>
        <p:spPr>
          <a:xfrm>
            <a:off x="2609852" y="3934883"/>
            <a:ext cx="2106000" cy="527050"/>
          </a:xfrm>
          <a:custGeom>
            <a:avLst/>
            <a:gdLst>
              <a:gd name="connsiteX0" fmla="*/ 0 w 2120900"/>
              <a:gd name="connsiteY0" fmla="*/ 71967 h 527050"/>
              <a:gd name="connsiteX1" fmla="*/ 2120900 w 2120900"/>
              <a:gd name="connsiteY1" fmla="*/ 527050 h 527050"/>
              <a:gd name="connsiteX2" fmla="*/ 1767417 w 2120900"/>
              <a:gd name="connsiteY2" fmla="*/ 306917 h 527050"/>
              <a:gd name="connsiteX3" fmla="*/ 328083 w 2120900"/>
              <a:gd name="connsiteY3" fmla="*/ 0 h 527050"/>
              <a:gd name="connsiteX4" fmla="*/ 0 w 2120900"/>
              <a:gd name="connsiteY4" fmla="*/ 71967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0900" h="527050">
                <a:moveTo>
                  <a:pt x="0" y="71967"/>
                </a:moveTo>
                <a:lnTo>
                  <a:pt x="2120900" y="527050"/>
                </a:lnTo>
                <a:lnTo>
                  <a:pt x="1767417" y="306917"/>
                </a:lnTo>
                <a:lnTo>
                  <a:pt x="328083" y="0"/>
                </a:lnTo>
                <a:lnTo>
                  <a:pt x="0" y="7196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3FA6C-3D6F-46D1-92E7-51204AC775E7}"/>
              </a:ext>
            </a:extLst>
          </p:cNvPr>
          <p:cNvSpPr/>
          <p:nvPr/>
        </p:nvSpPr>
        <p:spPr>
          <a:xfrm>
            <a:off x="2920343" y="4019324"/>
            <a:ext cx="45719" cy="6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D1A6C5-BA33-405B-8B26-752A081A6485}"/>
              </a:ext>
            </a:extLst>
          </p:cNvPr>
          <p:cNvSpPr/>
          <p:nvPr/>
        </p:nvSpPr>
        <p:spPr>
          <a:xfrm>
            <a:off x="2946400" y="3456517"/>
            <a:ext cx="1405467" cy="757766"/>
          </a:xfrm>
          <a:custGeom>
            <a:avLst/>
            <a:gdLst>
              <a:gd name="connsiteX0" fmla="*/ 6350 w 1405467"/>
              <a:gd name="connsiteY0" fmla="*/ 455083 h 757766"/>
              <a:gd name="connsiteX1" fmla="*/ 1405467 w 1405467"/>
              <a:gd name="connsiteY1" fmla="*/ 757766 h 757766"/>
              <a:gd name="connsiteX2" fmla="*/ 1399117 w 1405467"/>
              <a:gd name="connsiteY2" fmla="*/ 304800 h 757766"/>
              <a:gd name="connsiteX3" fmla="*/ 0 w 1405467"/>
              <a:gd name="connsiteY3" fmla="*/ 0 h 757766"/>
              <a:gd name="connsiteX4" fmla="*/ 6350 w 1405467"/>
              <a:gd name="connsiteY4" fmla="*/ 455083 h 75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467" h="757766">
                <a:moveTo>
                  <a:pt x="6350" y="455083"/>
                </a:moveTo>
                <a:lnTo>
                  <a:pt x="1405467" y="757766"/>
                </a:lnTo>
                <a:cubicBezTo>
                  <a:pt x="1403350" y="606777"/>
                  <a:pt x="1401234" y="455789"/>
                  <a:pt x="1399117" y="304800"/>
                </a:cubicBezTo>
                <a:lnTo>
                  <a:pt x="0" y="0"/>
                </a:lnTo>
                <a:cubicBezTo>
                  <a:pt x="2117" y="151694"/>
                  <a:pt x="4233" y="303389"/>
                  <a:pt x="6350" y="45508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A9844B-2ED0-4BD1-8C0F-D3491FBE0FCC}"/>
              </a:ext>
            </a:extLst>
          </p:cNvPr>
          <p:cNvCxnSpPr>
            <a:cxnSpLocks/>
          </p:cNvCxnSpPr>
          <p:nvPr/>
        </p:nvCxnSpPr>
        <p:spPr>
          <a:xfrm>
            <a:off x="4373037" y="4232183"/>
            <a:ext cx="694800" cy="1437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91CCCC-CB5D-4717-9386-9497DE930052}"/>
              </a:ext>
            </a:extLst>
          </p:cNvPr>
          <p:cNvCxnSpPr>
            <a:cxnSpLocks/>
          </p:cNvCxnSpPr>
          <p:nvPr/>
        </p:nvCxnSpPr>
        <p:spPr>
          <a:xfrm>
            <a:off x="823943" y="3469993"/>
            <a:ext cx="2071657" cy="43671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A840D3B-88AE-4206-9982-54744425B189}"/>
              </a:ext>
            </a:extLst>
          </p:cNvPr>
          <p:cNvSpPr/>
          <p:nvPr/>
        </p:nvSpPr>
        <p:spPr>
          <a:xfrm>
            <a:off x="2535767" y="3913717"/>
            <a:ext cx="2241550" cy="569383"/>
          </a:xfrm>
          <a:custGeom>
            <a:avLst/>
            <a:gdLst>
              <a:gd name="connsiteX0" fmla="*/ 0 w 2241550"/>
              <a:gd name="connsiteY0" fmla="*/ 95250 h 569383"/>
              <a:gd name="connsiteX1" fmla="*/ 395816 w 2241550"/>
              <a:gd name="connsiteY1" fmla="*/ 0 h 569383"/>
              <a:gd name="connsiteX2" fmla="*/ 1828800 w 2241550"/>
              <a:gd name="connsiteY2" fmla="*/ 309033 h 569383"/>
              <a:gd name="connsiteX3" fmla="*/ 2241550 w 2241550"/>
              <a:gd name="connsiteY3" fmla="*/ 569383 h 569383"/>
              <a:gd name="connsiteX4" fmla="*/ 0 w 2241550"/>
              <a:gd name="connsiteY4" fmla="*/ 95250 h 5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550" h="569383">
                <a:moveTo>
                  <a:pt x="0" y="95250"/>
                </a:moveTo>
                <a:lnTo>
                  <a:pt x="395816" y="0"/>
                </a:lnTo>
                <a:lnTo>
                  <a:pt x="1828800" y="309033"/>
                </a:lnTo>
                <a:lnTo>
                  <a:pt x="2241550" y="569383"/>
                </a:lnTo>
                <a:lnTo>
                  <a:pt x="0" y="9525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518BD-1B24-4B2F-A74F-CC62EAF79949}"/>
              </a:ext>
            </a:extLst>
          </p:cNvPr>
          <p:cNvSpPr/>
          <p:nvPr/>
        </p:nvSpPr>
        <p:spPr>
          <a:xfrm rot="20880000">
            <a:off x="804755" y="4188053"/>
            <a:ext cx="1620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7E1DE0-DEEA-4331-BCEE-961955ED2D99}"/>
              </a:ext>
            </a:extLst>
          </p:cNvPr>
          <p:cNvSpPr/>
          <p:nvPr/>
        </p:nvSpPr>
        <p:spPr>
          <a:xfrm>
            <a:off x="1217612" y="4019544"/>
            <a:ext cx="133200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94BA564-1A13-4B35-886A-00D8BBD492FC}"/>
              </a:ext>
            </a:extLst>
          </p:cNvPr>
          <p:cNvCxnSpPr>
            <a:cxnSpLocks/>
          </p:cNvCxnSpPr>
          <p:nvPr/>
        </p:nvCxnSpPr>
        <p:spPr>
          <a:xfrm>
            <a:off x="2942164" y="3315788"/>
            <a:ext cx="334436" cy="196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F9DBDC-CD2A-4430-82B9-88889C3868DD}"/>
              </a:ext>
            </a:extLst>
          </p:cNvPr>
          <p:cNvCxnSpPr>
            <a:cxnSpLocks/>
          </p:cNvCxnSpPr>
          <p:nvPr/>
        </p:nvCxnSpPr>
        <p:spPr>
          <a:xfrm flipH="1">
            <a:off x="4003755" y="3609365"/>
            <a:ext cx="348112" cy="842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386F11-3A76-49DA-A987-B2455D94451E}"/>
              </a:ext>
            </a:extLst>
          </p:cNvPr>
          <p:cNvSpPr/>
          <p:nvPr/>
        </p:nvSpPr>
        <p:spPr>
          <a:xfrm>
            <a:off x="2585720" y="2428240"/>
            <a:ext cx="2128520" cy="2026920"/>
          </a:xfrm>
          <a:custGeom>
            <a:avLst/>
            <a:gdLst>
              <a:gd name="connsiteX0" fmla="*/ 0 w 2128520"/>
              <a:gd name="connsiteY0" fmla="*/ 1574800 h 2026920"/>
              <a:gd name="connsiteX1" fmla="*/ 360680 w 2128520"/>
              <a:gd name="connsiteY1" fmla="*/ 1478280 h 2026920"/>
              <a:gd name="connsiteX2" fmla="*/ 350520 w 2128520"/>
              <a:gd name="connsiteY2" fmla="*/ 0 h 2026920"/>
              <a:gd name="connsiteX3" fmla="*/ 1767840 w 2128520"/>
              <a:gd name="connsiteY3" fmla="*/ 0 h 2026920"/>
              <a:gd name="connsiteX4" fmla="*/ 1762760 w 2128520"/>
              <a:gd name="connsiteY4" fmla="*/ 1772920 h 2026920"/>
              <a:gd name="connsiteX5" fmla="*/ 2128520 w 2128520"/>
              <a:gd name="connsiteY5" fmla="*/ 2026920 h 2026920"/>
              <a:gd name="connsiteX6" fmla="*/ 0 w 2128520"/>
              <a:gd name="connsiteY6" fmla="*/ 1574800 h 20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520" h="2026920">
                <a:moveTo>
                  <a:pt x="0" y="1574800"/>
                </a:moveTo>
                <a:lnTo>
                  <a:pt x="360680" y="1478280"/>
                </a:lnTo>
                <a:cubicBezTo>
                  <a:pt x="357293" y="985520"/>
                  <a:pt x="353907" y="492760"/>
                  <a:pt x="350520" y="0"/>
                </a:cubicBezTo>
                <a:lnTo>
                  <a:pt x="1767840" y="0"/>
                </a:lnTo>
                <a:cubicBezTo>
                  <a:pt x="1766147" y="590973"/>
                  <a:pt x="1764453" y="1181947"/>
                  <a:pt x="1762760" y="1772920"/>
                </a:cubicBezTo>
                <a:lnTo>
                  <a:pt x="2128520" y="2026920"/>
                </a:lnTo>
                <a:lnTo>
                  <a:pt x="0" y="1574800"/>
                </a:lnTo>
                <a:close/>
              </a:path>
            </a:pathLst>
          </a:custGeom>
          <a:pattFill prst="lt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B050"/>
                </a:solidFill>
                <a:effectLst>
                  <a:glow rad="254000">
                    <a:schemeClr val="bg1"/>
                  </a:glow>
                </a:effectLst>
              </a:rPr>
              <a:t>Passivation</a:t>
            </a:r>
            <a:endParaRPr lang="en-US" sz="2000" dirty="0">
              <a:solidFill>
                <a:srgbClr val="00B050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D95A6A-4E91-44A1-9E15-4C1F12348ECF}"/>
              </a:ext>
            </a:extLst>
          </p:cNvPr>
          <p:cNvCxnSpPr>
            <a:cxnSpLocks/>
          </p:cNvCxnSpPr>
          <p:nvPr/>
        </p:nvCxnSpPr>
        <p:spPr>
          <a:xfrm flipH="1">
            <a:off x="4373037" y="3467030"/>
            <a:ext cx="694800" cy="13533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747534-8B6C-4D9E-84B3-01E1BE931FD5}"/>
              </a:ext>
            </a:extLst>
          </p:cNvPr>
          <p:cNvCxnSpPr/>
          <p:nvPr/>
        </p:nvCxnSpPr>
        <p:spPr>
          <a:xfrm>
            <a:off x="1583444" y="2440632"/>
            <a:ext cx="1331610" cy="85325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3549E5-A65F-485A-B84B-0E629E84BCAD}"/>
              </a:ext>
            </a:extLst>
          </p:cNvPr>
          <p:cNvCxnSpPr>
            <a:cxnSpLocks/>
          </p:cNvCxnSpPr>
          <p:nvPr/>
        </p:nvCxnSpPr>
        <p:spPr>
          <a:xfrm flipH="1" flipV="1">
            <a:off x="4799012" y="4486276"/>
            <a:ext cx="267237" cy="54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60D823-595E-4FCD-AD00-0CD932268872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4779956" y="4489448"/>
            <a:ext cx="284295" cy="180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70A0726-8FE1-4348-8A04-A2A45CF7107E}"/>
              </a:ext>
            </a:extLst>
          </p:cNvPr>
          <p:cNvSpPr/>
          <p:nvPr/>
        </p:nvSpPr>
        <p:spPr>
          <a:xfrm>
            <a:off x="825500" y="4013200"/>
            <a:ext cx="4248150" cy="1841500"/>
          </a:xfrm>
          <a:custGeom>
            <a:avLst/>
            <a:gdLst>
              <a:gd name="connsiteX0" fmla="*/ 0 w 4248150"/>
              <a:gd name="connsiteY0" fmla="*/ 1841500 h 1841500"/>
              <a:gd name="connsiteX1" fmla="*/ 6350 w 4248150"/>
              <a:gd name="connsiteY1" fmla="*/ 6350 h 1841500"/>
              <a:gd name="connsiteX2" fmla="*/ 1689100 w 4248150"/>
              <a:gd name="connsiteY2" fmla="*/ 0 h 1841500"/>
              <a:gd name="connsiteX3" fmla="*/ 3956050 w 4248150"/>
              <a:gd name="connsiteY3" fmla="*/ 476250 h 1841500"/>
              <a:gd name="connsiteX4" fmla="*/ 4241800 w 4248150"/>
              <a:gd name="connsiteY4" fmla="*/ 590550 h 1841500"/>
              <a:gd name="connsiteX5" fmla="*/ 4248150 w 4248150"/>
              <a:gd name="connsiteY5" fmla="*/ 1841500 h 1841500"/>
              <a:gd name="connsiteX6" fmla="*/ 0 w 4248150"/>
              <a:gd name="connsiteY6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8150" h="1841500">
                <a:moveTo>
                  <a:pt x="0" y="1841500"/>
                </a:moveTo>
                <a:cubicBezTo>
                  <a:pt x="2117" y="1229783"/>
                  <a:pt x="4233" y="618067"/>
                  <a:pt x="6350" y="6350"/>
                </a:cubicBezTo>
                <a:lnTo>
                  <a:pt x="1689100" y="0"/>
                </a:lnTo>
                <a:lnTo>
                  <a:pt x="3956050" y="476250"/>
                </a:lnTo>
                <a:lnTo>
                  <a:pt x="4241800" y="590550"/>
                </a:lnTo>
                <a:cubicBezTo>
                  <a:pt x="4243917" y="1007533"/>
                  <a:pt x="4246033" y="1424517"/>
                  <a:pt x="4248150" y="1841500"/>
                </a:cubicBezTo>
                <a:lnTo>
                  <a:pt x="0" y="184150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0000FF"/>
                </a:solidFill>
                <a:effectLst>
                  <a:glow rad="254000">
                    <a:schemeClr val="bg1"/>
                  </a:glow>
                </a:effectLst>
              </a:rPr>
              <a:t>Immunity</a:t>
            </a:r>
            <a:endParaRPr lang="en-US" dirty="0">
              <a:solidFill>
                <a:srgbClr val="0000FF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351493-A78A-47BB-A72D-99EE37E16CDB}"/>
              </a:ext>
            </a:extLst>
          </p:cNvPr>
          <p:cNvCxnSpPr>
            <a:cxnSpLocks noChangeAspect="1"/>
          </p:cNvCxnSpPr>
          <p:nvPr/>
        </p:nvCxnSpPr>
        <p:spPr>
          <a:xfrm>
            <a:off x="4778905" y="4484691"/>
            <a:ext cx="288000" cy="1090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E5047B08-97CE-4608-AB1E-EC871338B3CB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F5D8E-5BB7-4469-A555-E1E42FA94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 t="-1639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D391DAD-F695-4604-A578-A5B501CC8A00}"/>
              </a:ext>
            </a:extLst>
          </p:cNvPr>
          <p:cNvSpPr/>
          <p:nvPr/>
        </p:nvSpPr>
        <p:spPr>
          <a:xfrm>
            <a:off x="825500" y="2432050"/>
            <a:ext cx="2101850" cy="1555750"/>
          </a:xfrm>
          <a:custGeom>
            <a:avLst/>
            <a:gdLst>
              <a:gd name="connsiteX0" fmla="*/ 0 w 2101850"/>
              <a:gd name="connsiteY0" fmla="*/ 6350 h 1555750"/>
              <a:gd name="connsiteX1" fmla="*/ 2089150 w 2101850"/>
              <a:gd name="connsiteY1" fmla="*/ 0 h 1555750"/>
              <a:gd name="connsiteX2" fmla="*/ 2101850 w 2101850"/>
              <a:gd name="connsiteY2" fmla="*/ 1466850 h 1555750"/>
              <a:gd name="connsiteX3" fmla="*/ 1727200 w 2101850"/>
              <a:gd name="connsiteY3" fmla="*/ 1555750 h 1555750"/>
              <a:gd name="connsiteX4" fmla="*/ 0 w 2101850"/>
              <a:gd name="connsiteY4" fmla="*/ 1555750 h 1555750"/>
              <a:gd name="connsiteX5" fmla="*/ 0 w 2101850"/>
              <a:gd name="connsiteY5" fmla="*/ 635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850" h="1555750">
                <a:moveTo>
                  <a:pt x="0" y="6350"/>
                </a:moveTo>
                <a:lnTo>
                  <a:pt x="2089150" y="0"/>
                </a:lnTo>
                <a:lnTo>
                  <a:pt x="2101850" y="1466850"/>
                </a:lnTo>
                <a:lnTo>
                  <a:pt x="1727200" y="1555750"/>
                </a:lnTo>
                <a:lnTo>
                  <a:pt x="0" y="1555750"/>
                </a:lnTo>
                <a:lnTo>
                  <a:pt x="0" y="6350"/>
                </a:lnTo>
                <a:close/>
              </a:path>
            </a:pathLst>
          </a:cu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  <a:effectLst>
                  <a:glow rad="254000">
                    <a:schemeClr val="bg1"/>
                  </a:glow>
                </a:effectLst>
              </a:rPr>
              <a:t>Corrosion</a:t>
            </a:r>
            <a:endParaRPr lang="en-US" sz="2400" dirty="0">
              <a:solidFill>
                <a:srgbClr val="FF0000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560083-822C-4810-9E3D-BE7771753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 l="-5512" t="-16393" r="-787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59FFE0-C62E-4172-83C3-EABEF586D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9"/>
                <a:stretch>
                  <a:fillRect l="-11024" t="-14754" r="-3307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AC2B5A6-A471-4397-B81B-200724138AC4}"/>
              </a:ext>
            </a:extLst>
          </p:cNvPr>
          <p:cNvSpPr/>
          <p:nvPr/>
        </p:nvSpPr>
        <p:spPr>
          <a:xfrm>
            <a:off x="4378960" y="2438400"/>
            <a:ext cx="685800" cy="2133600"/>
          </a:xfrm>
          <a:custGeom>
            <a:avLst/>
            <a:gdLst>
              <a:gd name="connsiteX0" fmla="*/ 680720 w 685800"/>
              <a:gd name="connsiteY0" fmla="*/ 0 h 2133600"/>
              <a:gd name="connsiteX1" fmla="*/ 0 w 685800"/>
              <a:gd name="connsiteY1" fmla="*/ 0 h 2133600"/>
              <a:gd name="connsiteX2" fmla="*/ 0 w 685800"/>
              <a:gd name="connsiteY2" fmla="*/ 1772920 h 2133600"/>
              <a:gd name="connsiteX3" fmla="*/ 375920 w 685800"/>
              <a:gd name="connsiteY3" fmla="*/ 2021840 h 2133600"/>
              <a:gd name="connsiteX4" fmla="*/ 685800 w 685800"/>
              <a:gd name="connsiteY4" fmla="*/ 2133600 h 2133600"/>
              <a:gd name="connsiteX5" fmla="*/ 680720 w 685800"/>
              <a:gd name="connsiteY5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133600">
                <a:moveTo>
                  <a:pt x="680720" y="0"/>
                </a:moveTo>
                <a:lnTo>
                  <a:pt x="0" y="0"/>
                </a:lnTo>
                <a:lnTo>
                  <a:pt x="0" y="1772920"/>
                </a:lnTo>
                <a:lnTo>
                  <a:pt x="375920" y="2021840"/>
                </a:lnTo>
                <a:lnTo>
                  <a:pt x="685800" y="2133600"/>
                </a:lnTo>
                <a:cubicBezTo>
                  <a:pt x="684107" y="1422400"/>
                  <a:pt x="682413" y="711200"/>
                  <a:pt x="680720" y="0"/>
                </a:cubicBezTo>
                <a:close/>
              </a:path>
            </a:pathLst>
          </a:cu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>
                <a:solidFill>
                  <a:srgbClr val="FF0000"/>
                </a:solidFill>
                <a:effectLst>
                  <a:glow rad="254000">
                    <a:schemeClr val="bg1"/>
                  </a:glow>
                </a:effectLst>
              </a:rPr>
              <a:t>Corrosion</a:t>
            </a:r>
            <a:endParaRPr lang="en-US" dirty="0">
              <a:solidFill>
                <a:srgbClr val="FF0000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effectLst>
                                    <a:glow rad="254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effectLst>
                                    <a:glow rad="254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effectLst>
                                    <a:glow rad="254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21AF78-ABBA-4DE6-838C-289CC2E28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10"/>
                <a:stretch>
                  <a:fillRect l="-6349" t="-9434" r="-794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D7672-1072-4D99-8F15-AF0E34045C63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effectLst>
                              <a:glow rad="1143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effectLst>
                              <a:glow rad="1143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effectLst>
                              <a:glow rad="1143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effectLst>
                          <a:glow rad="114300">
                            <a:schemeClr val="bg1"/>
                          </a:glow>
                        </a:effectLst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>
                    <a:effectLst>
                      <a:glow rad="114300">
                        <a:schemeClr val="bg1"/>
                      </a:glow>
                    </a:effectLst>
                  </a:rPr>
                  <a:t> (S)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FD7672-1072-4D99-8F15-AF0E34045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11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24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1551B-73C1-4E5E-9565-734536F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638003"/>
            <a:ext cx="3532909" cy="3728258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Exercise1: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19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CA778-B218-4DF1-8B9E-3DAC8E5AF962}"/>
              </a:ext>
            </a:extLst>
          </p:cNvPr>
          <p:cNvSpPr txBox="1"/>
          <p:nvPr/>
        </p:nvSpPr>
        <p:spPr>
          <a:xfrm>
            <a:off x="228601" y="4370963"/>
            <a:ext cx="8686800" cy="1872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fr-FR" sz="1600" dirty="0">
                <a:solidFill>
                  <a:srgbClr val="0000FF"/>
                </a:solidFill>
              </a:rPr>
              <a:t>What </a:t>
            </a:r>
            <a:r>
              <a:rPr lang="fr-FR" sz="1600" dirty="0" err="1">
                <a:solidFill>
                  <a:srgbClr val="0000FF"/>
                </a:solidFill>
              </a:rPr>
              <a:t>represent</a:t>
            </a:r>
            <a:r>
              <a:rPr lang="fr-FR" sz="1600" dirty="0">
                <a:solidFill>
                  <a:srgbClr val="0000FF"/>
                </a:solidFill>
              </a:rPr>
              <a:t> the vertical, horizontal, and diagonal </a:t>
            </a:r>
            <a:r>
              <a:rPr lang="fr-FR" sz="1600" dirty="0" err="1">
                <a:solidFill>
                  <a:srgbClr val="0000FF"/>
                </a:solidFill>
              </a:rPr>
              <a:t>lines</a:t>
            </a:r>
            <a:r>
              <a:rPr lang="fr-FR" sz="1600" dirty="0">
                <a:solidFill>
                  <a:srgbClr val="0000FF"/>
                </a:solidFill>
              </a:rPr>
              <a:t>. </a:t>
            </a:r>
            <a:r>
              <a:rPr lang="fr-FR" sz="1600" dirty="0" err="1">
                <a:solidFill>
                  <a:srgbClr val="0000FF"/>
                </a:solidFill>
              </a:rPr>
              <a:t>Why</a:t>
            </a:r>
            <a:r>
              <a:rPr lang="fr-FR" sz="1600" dirty="0">
                <a:solidFill>
                  <a:srgbClr val="0000FF"/>
                </a:solidFill>
              </a:rPr>
              <a:t> are </a:t>
            </a:r>
            <a:r>
              <a:rPr lang="fr-FR" sz="1600" dirty="0" err="1">
                <a:solidFill>
                  <a:srgbClr val="0000FF"/>
                </a:solidFill>
              </a:rPr>
              <a:t>their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duplicated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lines</a:t>
            </a:r>
            <a:r>
              <a:rPr lang="fr-FR" sz="1600" dirty="0">
                <a:solidFill>
                  <a:srgbClr val="0000FF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Vertical: acid-base reactions which do not depend on the potential without electron transfer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Horizontal: redox reaction which do involve neither H</a:t>
            </a:r>
            <a:r>
              <a:rPr lang="en-US" sz="1600" baseline="30000" dirty="0"/>
              <a:t>+</a:t>
            </a:r>
            <a:r>
              <a:rPr lang="en-US" sz="1600" dirty="0"/>
              <a:t> nor OH</a:t>
            </a:r>
            <a:r>
              <a:rPr lang="en-US" sz="1600" baseline="30000" dirty="0"/>
              <a:t>-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Diagonal: redox reactions in which hydroxide or hydrogen are involved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Line duplicates show the effect of Bi</a:t>
            </a:r>
            <a:r>
              <a:rPr lang="en-US" sz="1600" baseline="30000" dirty="0"/>
              <a:t>3+</a:t>
            </a:r>
            <a:r>
              <a:rPr lang="en-US" sz="1600" dirty="0"/>
              <a:t> concentration</a:t>
            </a:r>
            <a:endParaRPr lang="en-US" sz="1600" baseline="30000" dirty="0"/>
          </a:p>
          <a:p>
            <a:pPr>
              <a:spcAft>
                <a:spcPts val="600"/>
              </a:spcAft>
            </a:pPr>
            <a:endParaRPr lang="fr-FR" sz="1600" baseline="300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A0374-3EE8-4FEE-AED2-DDD9034E66AF}"/>
              </a:ext>
            </a:extLst>
          </p:cNvPr>
          <p:cNvSpPr txBox="1"/>
          <p:nvPr/>
        </p:nvSpPr>
        <p:spPr>
          <a:xfrm>
            <a:off x="152399" y="789563"/>
            <a:ext cx="4953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You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electrodeposit</a:t>
            </a:r>
            <a:r>
              <a:rPr lang="fr-FR" sz="1600" dirty="0"/>
              <a:t> bismuth </a:t>
            </a:r>
            <a:r>
              <a:rPr lang="fr-FR" sz="1600" dirty="0" err="1"/>
              <a:t>from</a:t>
            </a:r>
            <a:r>
              <a:rPr lang="fr-FR" sz="1600" dirty="0"/>
              <a:t> an </a:t>
            </a:r>
            <a:r>
              <a:rPr lang="fr-FR" sz="1600" dirty="0" err="1"/>
              <a:t>aqueous</a:t>
            </a:r>
            <a:r>
              <a:rPr lang="fr-FR" sz="1600" dirty="0"/>
              <a:t> </a:t>
            </a:r>
            <a:r>
              <a:rPr lang="fr-FR" sz="1600" dirty="0" err="1"/>
              <a:t>electrolyte</a:t>
            </a:r>
            <a:r>
              <a:rPr lang="fr-FR" sz="1600" dirty="0"/>
              <a:t> and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choose</a:t>
            </a:r>
            <a:r>
              <a:rPr lang="fr-FR" sz="1600" dirty="0"/>
              <a:t> the </a:t>
            </a:r>
            <a:r>
              <a:rPr lang="fr-FR" sz="1600" dirty="0" err="1"/>
              <a:t>ideal</a:t>
            </a:r>
            <a:r>
              <a:rPr lang="fr-FR" sz="1600" dirty="0"/>
              <a:t> pH.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decide</a:t>
            </a:r>
            <a:r>
              <a:rPr lang="fr-FR" sz="1600" dirty="0"/>
              <a:t> to </a:t>
            </a:r>
            <a:r>
              <a:rPr lang="fr-FR" sz="1600" dirty="0" err="1"/>
              <a:t>refer</a:t>
            </a:r>
            <a:r>
              <a:rPr lang="fr-FR" sz="1600" dirty="0"/>
              <a:t> to the E-pH </a:t>
            </a:r>
            <a:r>
              <a:rPr lang="fr-FR" sz="1600" dirty="0" err="1"/>
              <a:t>thermodynamic</a:t>
            </a:r>
            <a:r>
              <a:rPr lang="fr-FR" sz="1600" dirty="0"/>
              <a:t> </a:t>
            </a:r>
            <a:r>
              <a:rPr lang="fr-FR" sz="1600" dirty="0" err="1"/>
              <a:t>equilibriums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r>
              <a:rPr lang="fr-FR" sz="1600" dirty="0"/>
              <a:t> in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. 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find</a:t>
            </a:r>
            <a:r>
              <a:rPr lang="fr-FR" sz="1600" dirty="0"/>
              <a:t> the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 for Bi</a:t>
            </a:r>
            <a:r>
              <a:rPr lang="fr-FR" sz="1600" baseline="30000" dirty="0"/>
              <a:t>3+</a:t>
            </a:r>
            <a:r>
              <a:rPr lang="fr-FR" sz="1600" dirty="0"/>
              <a:t> in pure water at ambient conditions:</a:t>
            </a:r>
            <a:endParaRPr lang="en-US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D9E9B5-AD31-4964-AA7D-4FA97885A4A3}"/>
              </a:ext>
            </a:extLst>
          </p:cNvPr>
          <p:cNvSpPr/>
          <p:nvPr/>
        </p:nvSpPr>
        <p:spPr>
          <a:xfrm>
            <a:off x="5867400" y="2387257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B8DFD-8FE3-4A6F-98FE-0CDB95FD49D0}"/>
              </a:ext>
            </a:extLst>
          </p:cNvPr>
          <p:cNvSpPr/>
          <p:nvPr/>
        </p:nvSpPr>
        <p:spPr>
          <a:xfrm>
            <a:off x="7620000" y="2725666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ABE3D-69AC-4094-AA6E-47DC581FA4D4}"/>
              </a:ext>
            </a:extLst>
          </p:cNvPr>
          <p:cNvSpPr/>
          <p:nvPr/>
        </p:nvSpPr>
        <p:spPr>
          <a:xfrm>
            <a:off x="7213600" y="201694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23C404-C0C8-4885-974E-62C7FDB68409}"/>
              </a:ext>
            </a:extLst>
          </p:cNvPr>
          <p:cNvSpPr/>
          <p:nvPr/>
        </p:nvSpPr>
        <p:spPr>
          <a:xfrm>
            <a:off x="5836920" y="99784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47CD5-6C98-4B61-87FA-DDD9F5AE4E2C}"/>
              </a:ext>
            </a:extLst>
          </p:cNvPr>
          <p:cNvSpPr/>
          <p:nvPr/>
        </p:nvSpPr>
        <p:spPr>
          <a:xfrm>
            <a:off x="6705600" y="34321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961FE-AF3C-4A0D-9C03-833F57194BA8}"/>
              </a:ext>
            </a:extLst>
          </p:cNvPr>
          <p:cNvSpPr/>
          <p:nvPr/>
        </p:nvSpPr>
        <p:spPr>
          <a:xfrm>
            <a:off x="7200900" y="14499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510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</a:t>
            </a:fld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98E37-C408-4440-8DDC-CE4511F7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4843"/>
            <a:ext cx="6248400" cy="4783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CAED50-E41A-42D4-8572-CE28F1B4CCA4}"/>
                  </a:ext>
                </a:extLst>
              </p:cNvPr>
              <p:cNvSpPr txBox="1"/>
              <p:nvPr/>
            </p:nvSpPr>
            <p:spPr>
              <a:xfrm>
                <a:off x="5814862" y="6417367"/>
                <a:ext cx="3200400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CAED50-E41A-42D4-8572-CE28F1B4C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62" y="6417367"/>
                <a:ext cx="3200400" cy="440633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08C9F30-D88C-4D35-AD9A-A1A78B47DDFA}"/>
              </a:ext>
            </a:extLst>
          </p:cNvPr>
          <p:cNvSpPr/>
          <p:nvPr/>
        </p:nvSpPr>
        <p:spPr>
          <a:xfrm>
            <a:off x="831850" y="2956369"/>
            <a:ext cx="4176000" cy="2149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EC0137-BC0B-4B1B-BF83-536A73649D34}"/>
                  </a:ext>
                </a:extLst>
              </p:cNvPr>
              <p:cNvSpPr txBox="1"/>
              <p:nvPr/>
            </p:nvSpPr>
            <p:spPr>
              <a:xfrm>
                <a:off x="5729604" y="3519572"/>
                <a:ext cx="3056514" cy="59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−2.303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𝑅𝑒𝑑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𝑂𝑥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EC0137-BC0B-4B1B-BF83-536A7364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604" y="3519572"/>
                <a:ext cx="3056514" cy="595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38DBB3-34CD-4B97-AB49-06A2AD7AFCBB}"/>
                  </a:ext>
                </a:extLst>
              </p:cNvPr>
              <p:cNvSpPr txBox="1"/>
              <p:nvPr/>
            </p:nvSpPr>
            <p:spPr>
              <a:xfrm>
                <a:off x="228601" y="685800"/>
                <a:ext cx="5472762" cy="1037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𝑥𝑀</m:t>
                          </m:r>
                        </m:e>
                        <m: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/>
                  <a:t>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1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𝑝𝐾</m:t>
                        </m:r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38DBB3-34CD-4B97-AB49-06A2AD7AF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685800"/>
                <a:ext cx="5472762" cy="1037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4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1551B-73C1-4E5E-9565-734536F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638003"/>
            <a:ext cx="3532909" cy="3728258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Exercise1: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20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CA778-B218-4DF1-8B9E-3DAC8E5AF962}"/>
              </a:ext>
            </a:extLst>
          </p:cNvPr>
          <p:cNvSpPr txBox="1"/>
          <p:nvPr/>
        </p:nvSpPr>
        <p:spPr>
          <a:xfrm>
            <a:off x="234949" y="4370962"/>
            <a:ext cx="8680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0000FF"/>
                </a:solidFill>
              </a:rPr>
              <a:t>2) What are the diagonal </a:t>
            </a:r>
            <a:r>
              <a:rPr lang="fr-FR" sz="1600" dirty="0" err="1">
                <a:solidFill>
                  <a:srgbClr val="0000FF"/>
                </a:solidFill>
              </a:rPr>
              <a:t>dashed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lines</a:t>
            </a:r>
            <a:r>
              <a:rPr lang="fr-FR" sz="1600" dirty="0">
                <a:solidFill>
                  <a:srgbClr val="0000FF"/>
                </a:solidFill>
              </a:rPr>
              <a:t>? Write the </a:t>
            </a:r>
            <a:r>
              <a:rPr lang="fr-FR" sz="1600" dirty="0" err="1">
                <a:solidFill>
                  <a:srgbClr val="0000FF"/>
                </a:solidFill>
              </a:rPr>
              <a:t>reactions</a:t>
            </a:r>
            <a:r>
              <a:rPr lang="fr-FR" sz="1600" dirty="0">
                <a:solidFill>
                  <a:srgbClr val="0000FF"/>
                </a:solidFill>
              </a:rPr>
              <a:t>? Name the </a:t>
            </a:r>
            <a:r>
              <a:rPr lang="fr-FR" sz="1600" dirty="0" err="1">
                <a:solidFill>
                  <a:srgbClr val="0000FF"/>
                </a:solidFill>
              </a:rPr>
              <a:t>space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defined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between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them</a:t>
            </a:r>
            <a:r>
              <a:rPr lang="fr-FR" sz="1600" dirty="0">
                <a:solidFill>
                  <a:srgbClr val="0000FF"/>
                </a:solidFill>
              </a:rPr>
              <a:t>.</a:t>
            </a:r>
            <a:endParaRPr lang="fr-CH" sz="16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A0374-3EE8-4FEE-AED2-DDD9034E66AF}"/>
              </a:ext>
            </a:extLst>
          </p:cNvPr>
          <p:cNvSpPr txBox="1"/>
          <p:nvPr/>
        </p:nvSpPr>
        <p:spPr>
          <a:xfrm>
            <a:off x="152399" y="789563"/>
            <a:ext cx="4953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You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electrodeposit</a:t>
            </a:r>
            <a:r>
              <a:rPr lang="fr-FR" sz="1600" dirty="0"/>
              <a:t> bismuth </a:t>
            </a:r>
            <a:r>
              <a:rPr lang="fr-FR" sz="1600" dirty="0" err="1"/>
              <a:t>from</a:t>
            </a:r>
            <a:r>
              <a:rPr lang="fr-FR" sz="1600" dirty="0"/>
              <a:t> an </a:t>
            </a:r>
            <a:r>
              <a:rPr lang="fr-FR" sz="1600" dirty="0" err="1"/>
              <a:t>aqueous</a:t>
            </a:r>
            <a:r>
              <a:rPr lang="fr-FR" sz="1600" dirty="0"/>
              <a:t> </a:t>
            </a:r>
            <a:r>
              <a:rPr lang="fr-FR" sz="1600" dirty="0" err="1"/>
              <a:t>electrolyte</a:t>
            </a:r>
            <a:r>
              <a:rPr lang="fr-FR" sz="1600" dirty="0"/>
              <a:t> and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choose</a:t>
            </a:r>
            <a:r>
              <a:rPr lang="fr-FR" sz="1600" dirty="0"/>
              <a:t> the </a:t>
            </a:r>
            <a:r>
              <a:rPr lang="fr-FR" sz="1600" dirty="0" err="1"/>
              <a:t>ideal</a:t>
            </a:r>
            <a:r>
              <a:rPr lang="fr-FR" sz="1600" dirty="0"/>
              <a:t> pH.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decide</a:t>
            </a:r>
            <a:r>
              <a:rPr lang="fr-FR" sz="1600" dirty="0"/>
              <a:t> to </a:t>
            </a:r>
            <a:r>
              <a:rPr lang="fr-FR" sz="1600" dirty="0" err="1"/>
              <a:t>refer</a:t>
            </a:r>
            <a:r>
              <a:rPr lang="fr-FR" sz="1600" dirty="0"/>
              <a:t> to the E-pH </a:t>
            </a:r>
            <a:r>
              <a:rPr lang="fr-FR" sz="1600" dirty="0" err="1"/>
              <a:t>thermodynamic</a:t>
            </a:r>
            <a:r>
              <a:rPr lang="fr-FR" sz="1600" dirty="0"/>
              <a:t> </a:t>
            </a:r>
            <a:r>
              <a:rPr lang="fr-FR" sz="1600" dirty="0" err="1"/>
              <a:t>equilibriums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r>
              <a:rPr lang="fr-FR" sz="1600" dirty="0"/>
              <a:t> in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. 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find</a:t>
            </a:r>
            <a:r>
              <a:rPr lang="fr-FR" sz="1600" dirty="0"/>
              <a:t> the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 for Bi</a:t>
            </a:r>
            <a:r>
              <a:rPr lang="fr-FR" sz="1600" baseline="30000" dirty="0"/>
              <a:t>3+</a:t>
            </a:r>
            <a:r>
              <a:rPr lang="fr-FR" sz="1600" dirty="0"/>
              <a:t> in pure water at ambient conditions:</a:t>
            </a:r>
            <a:endParaRPr lang="en-US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D9E9B5-AD31-4964-AA7D-4FA97885A4A3}"/>
              </a:ext>
            </a:extLst>
          </p:cNvPr>
          <p:cNvSpPr/>
          <p:nvPr/>
        </p:nvSpPr>
        <p:spPr>
          <a:xfrm>
            <a:off x="5867400" y="2387257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B8DFD-8FE3-4A6F-98FE-0CDB95FD49D0}"/>
              </a:ext>
            </a:extLst>
          </p:cNvPr>
          <p:cNvSpPr/>
          <p:nvPr/>
        </p:nvSpPr>
        <p:spPr>
          <a:xfrm>
            <a:off x="7620000" y="2725666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ABE3D-69AC-4094-AA6E-47DC581FA4D4}"/>
              </a:ext>
            </a:extLst>
          </p:cNvPr>
          <p:cNvSpPr/>
          <p:nvPr/>
        </p:nvSpPr>
        <p:spPr>
          <a:xfrm>
            <a:off x="7213600" y="201694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23C404-C0C8-4885-974E-62C7FDB68409}"/>
              </a:ext>
            </a:extLst>
          </p:cNvPr>
          <p:cNvSpPr/>
          <p:nvPr/>
        </p:nvSpPr>
        <p:spPr>
          <a:xfrm>
            <a:off x="5836920" y="99784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47CD5-6C98-4B61-87FA-DDD9F5AE4E2C}"/>
              </a:ext>
            </a:extLst>
          </p:cNvPr>
          <p:cNvSpPr/>
          <p:nvPr/>
        </p:nvSpPr>
        <p:spPr>
          <a:xfrm>
            <a:off x="6705600" y="34321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961FE-AF3C-4A0D-9C03-833F57194BA8}"/>
              </a:ext>
            </a:extLst>
          </p:cNvPr>
          <p:cNvSpPr/>
          <p:nvPr/>
        </p:nvSpPr>
        <p:spPr>
          <a:xfrm>
            <a:off x="7200900" y="14499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3EEE2-580F-4B92-B6BA-DB23CB09191B}"/>
                  </a:ext>
                </a:extLst>
              </p:cNvPr>
              <p:cNvSpPr txBox="1"/>
              <p:nvPr/>
            </p:nvSpPr>
            <p:spPr>
              <a:xfrm>
                <a:off x="152399" y="4800600"/>
                <a:ext cx="8991601" cy="197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The </a:t>
                </a:r>
                <a:r>
                  <a:rPr lang="fr-FR" sz="1600" dirty="0" err="1"/>
                  <a:t>bottom</a:t>
                </a:r>
                <a:r>
                  <a:rPr lang="fr-FR" sz="1600" dirty="0"/>
                  <a:t> diagonal </a:t>
                </a:r>
                <a:r>
                  <a:rPr lang="fr-FR" sz="1600" dirty="0" err="1"/>
                  <a:t>dashed</a:t>
                </a:r>
                <a:r>
                  <a:rPr lang="fr-FR" sz="1600" dirty="0"/>
                  <a:t> line </a:t>
                </a:r>
                <a:r>
                  <a:rPr lang="fr-FR" sz="1600" dirty="0" err="1"/>
                  <a:t>represents</a:t>
                </a:r>
                <a:r>
                  <a:rPr lang="fr-FR" sz="1600" dirty="0"/>
                  <a:t> the </a:t>
                </a:r>
                <a:r>
                  <a:rPr lang="fr-FR" sz="1600" dirty="0" err="1"/>
                  <a:t>equilibrium</a:t>
                </a:r>
                <a:r>
                  <a:rPr lang="fr-FR" sz="1600" dirty="0"/>
                  <a:t> </a:t>
                </a:r>
                <a:r>
                  <a:rPr lang="fr-FR" sz="1600" dirty="0" err="1"/>
                  <a:t>potential</a:t>
                </a:r>
                <a:r>
                  <a:rPr lang="fr-FR" sz="1600" dirty="0"/>
                  <a:t> for H</a:t>
                </a:r>
                <a:r>
                  <a:rPr lang="fr-FR" sz="1600" baseline="-25000" dirty="0"/>
                  <a:t>2</a:t>
                </a:r>
                <a:r>
                  <a:rPr lang="fr-FR" sz="1600" dirty="0"/>
                  <a:t> </a:t>
                </a:r>
                <a:r>
                  <a:rPr lang="fr-FR" sz="1600" dirty="0" err="1"/>
                  <a:t>evolution</a:t>
                </a:r>
                <a:endParaRPr lang="fr-FR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+ 2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r-FR" sz="1600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=0−0.059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en-US" sz="1600" dirty="0"/>
              </a:p>
              <a:p>
                <a:pPr>
                  <a:spcBef>
                    <a:spcPts val="600"/>
                  </a:spcBef>
                </a:pPr>
                <a:r>
                  <a:rPr lang="fr-FR" sz="1600" dirty="0"/>
                  <a:t>The top diagonal </a:t>
                </a:r>
                <a:r>
                  <a:rPr lang="fr-FR" sz="1600" dirty="0" err="1"/>
                  <a:t>dashed</a:t>
                </a:r>
                <a:r>
                  <a:rPr lang="fr-FR" sz="1600" dirty="0"/>
                  <a:t> line </a:t>
                </a:r>
                <a:r>
                  <a:rPr lang="fr-FR" sz="1600" dirty="0" err="1"/>
                  <a:t>represents</a:t>
                </a:r>
                <a:r>
                  <a:rPr lang="fr-FR" sz="1600" dirty="0"/>
                  <a:t> the </a:t>
                </a:r>
                <a:r>
                  <a:rPr lang="fr-FR" sz="1600" dirty="0" err="1"/>
                  <a:t>equilibrium</a:t>
                </a:r>
                <a:r>
                  <a:rPr lang="fr-FR" sz="1600" dirty="0"/>
                  <a:t> </a:t>
                </a:r>
                <a:r>
                  <a:rPr lang="fr-FR" sz="1600" dirty="0" err="1"/>
                  <a:t>potential</a:t>
                </a:r>
                <a:r>
                  <a:rPr lang="fr-FR" sz="1600" dirty="0"/>
                  <a:t> for O</a:t>
                </a:r>
                <a:r>
                  <a:rPr lang="fr-FR" sz="1600" baseline="-25000" dirty="0"/>
                  <a:t>2</a:t>
                </a:r>
                <a:r>
                  <a:rPr lang="fr-FR" sz="1600" dirty="0"/>
                  <a:t> </a:t>
                </a:r>
                <a:r>
                  <a:rPr lang="fr-FR" sz="1600" dirty="0" err="1"/>
                  <a:t>evolution</a:t>
                </a:r>
                <a:endParaRPr lang="fr-FR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 + 4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r-FR" sz="1600" dirty="0"/>
                  <a:t>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den>
                        </m:f>
                      </m:sub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=1.23−0.059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sz="1600" b="0" dirty="0"/>
              </a:p>
              <a:p>
                <a:endParaRPr lang="en-US" sz="1600" dirty="0"/>
              </a:p>
              <a:p>
                <a:r>
                  <a:rPr lang="en-US" sz="1600" dirty="0"/>
                  <a:t>The space between is the </a:t>
                </a:r>
                <a:r>
                  <a:rPr lang="en-US" sz="1600" b="1" dirty="0"/>
                  <a:t>electrochemical window </a:t>
                </a:r>
                <a:r>
                  <a:rPr lang="en-US" sz="1600" dirty="0"/>
                  <a:t>of water where it is neither reduced nor oxidized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73EEE2-580F-4B92-B6BA-DB23CB091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4800600"/>
                <a:ext cx="8991601" cy="1979453"/>
              </a:xfrm>
              <a:prstGeom prst="rect">
                <a:avLst/>
              </a:prstGeom>
              <a:blipFill>
                <a:blip r:embed="rId4"/>
                <a:stretch>
                  <a:fillRect l="-339" t="-926" b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139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1551B-73C1-4E5E-9565-734536F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638003"/>
            <a:ext cx="3532909" cy="3728258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Exercise1: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21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CA778-B218-4DF1-8B9E-3DAC8E5AF962}"/>
              </a:ext>
            </a:extLst>
          </p:cNvPr>
          <p:cNvSpPr txBox="1"/>
          <p:nvPr/>
        </p:nvSpPr>
        <p:spPr>
          <a:xfrm>
            <a:off x="228601" y="4370963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0000FF"/>
                </a:solidFill>
              </a:rPr>
              <a:t>3) Write the </a:t>
            </a:r>
            <a:r>
              <a:rPr lang="fr-FR" sz="1600" dirty="0" err="1">
                <a:solidFill>
                  <a:srgbClr val="0000FF"/>
                </a:solidFill>
              </a:rPr>
              <a:t>reactions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that</a:t>
            </a:r>
            <a:r>
              <a:rPr lang="fr-FR" sz="1600" dirty="0">
                <a:solidFill>
                  <a:srgbClr val="0000FF"/>
                </a:solidFill>
              </a:rPr>
              <a:t> </a:t>
            </a:r>
            <a:r>
              <a:rPr lang="fr-FR" sz="1600" dirty="0" err="1">
                <a:solidFill>
                  <a:srgbClr val="0000FF"/>
                </a:solidFill>
              </a:rPr>
              <a:t>occur</a:t>
            </a:r>
            <a:r>
              <a:rPr lang="fr-FR" sz="1600" dirty="0">
                <a:solidFill>
                  <a:srgbClr val="0000FF"/>
                </a:solidFill>
              </a:rPr>
              <a:t> at the transitions 1, 2, 3, 4, 5, and 6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A0374-3EE8-4FEE-AED2-DDD9034E66AF}"/>
              </a:ext>
            </a:extLst>
          </p:cNvPr>
          <p:cNvSpPr txBox="1"/>
          <p:nvPr/>
        </p:nvSpPr>
        <p:spPr>
          <a:xfrm>
            <a:off x="152399" y="789563"/>
            <a:ext cx="4953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You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electrodeposit</a:t>
            </a:r>
            <a:r>
              <a:rPr lang="fr-FR" sz="1600" dirty="0"/>
              <a:t> bismuth </a:t>
            </a:r>
            <a:r>
              <a:rPr lang="fr-FR" sz="1600" dirty="0" err="1"/>
              <a:t>from</a:t>
            </a:r>
            <a:r>
              <a:rPr lang="fr-FR" sz="1600" dirty="0"/>
              <a:t> an </a:t>
            </a:r>
            <a:r>
              <a:rPr lang="fr-FR" sz="1600" dirty="0" err="1"/>
              <a:t>aqueous</a:t>
            </a:r>
            <a:r>
              <a:rPr lang="fr-FR" sz="1600" dirty="0"/>
              <a:t> </a:t>
            </a:r>
            <a:r>
              <a:rPr lang="fr-FR" sz="1600" dirty="0" err="1"/>
              <a:t>electrolyte</a:t>
            </a:r>
            <a:r>
              <a:rPr lang="fr-FR" sz="1600" dirty="0"/>
              <a:t> and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choose</a:t>
            </a:r>
            <a:r>
              <a:rPr lang="fr-FR" sz="1600" dirty="0"/>
              <a:t> the </a:t>
            </a:r>
            <a:r>
              <a:rPr lang="fr-FR" sz="1600" dirty="0" err="1"/>
              <a:t>ideal</a:t>
            </a:r>
            <a:r>
              <a:rPr lang="fr-FR" sz="1600" dirty="0"/>
              <a:t> pH.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decide</a:t>
            </a:r>
            <a:r>
              <a:rPr lang="fr-FR" sz="1600" dirty="0"/>
              <a:t> to </a:t>
            </a:r>
            <a:r>
              <a:rPr lang="fr-FR" sz="1600" dirty="0" err="1"/>
              <a:t>refer</a:t>
            </a:r>
            <a:r>
              <a:rPr lang="fr-FR" sz="1600" dirty="0"/>
              <a:t> to the E-pH </a:t>
            </a:r>
            <a:r>
              <a:rPr lang="fr-FR" sz="1600" dirty="0" err="1"/>
              <a:t>thermodynamic</a:t>
            </a:r>
            <a:r>
              <a:rPr lang="fr-FR" sz="1600" dirty="0"/>
              <a:t> </a:t>
            </a:r>
            <a:r>
              <a:rPr lang="fr-FR" sz="1600" dirty="0" err="1"/>
              <a:t>equilibriums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r>
              <a:rPr lang="fr-FR" sz="1600" dirty="0"/>
              <a:t> in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. 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find</a:t>
            </a:r>
            <a:r>
              <a:rPr lang="fr-FR" sz="1600" dirty="0"/>
              <a:t> the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 for Bi</a:t>
            </a:r>
            <a:r>
              <a:rPr lang="fr-FR" sz="1600" baseline="30000" dirty="0"/>
              <a:t>3+</a:t>
            </a:r>
            <a:r>
              <a:rPr lang="fr-FR" sz="1600" dirty="0"/>
              <a:t> in pure water at ambient conditions:</a:t>
            </a:r>
            <a:endParaRPr lang="en-US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D9E9B5-AD31-4964-AA7D-4FA97885A4A3}"/>
              </a:ext>
            </a:extLst>
          </p:cNvPr>
          <p:cNvSpPr/>
          <p:nvPr/>
        </p:nvSpPr>
        <p:spPr>
          <a:xfrm>
            <a:off x="5867400" y="2387257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B8DFD-8FE3-4A6F-98FE-0CDB95FD49D0}"/>
              </a:ext>
            </a:extLst>
          </p:cNvPr>
          <p:cNvSpPr/>
          <p:nvPr/>
        </p:nvSpPr>
        <p:spPr>
          <a:xfrm>
            <a:off x="7620000" y="2725666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ABE3D-69AC-4094-AA6E-47DC581FA4D4}"/>
              </a:ext>
            </a:extLst>
          </p:cNvPr>
          <p:cNvSpPr/>
          <p:nvPr/>
        </p:nvSpPr>
        <p:spPr>
          <a:xfrm>
            <a:off x="7213600" y="201694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23C404-C0C8-4885-974E-62C7FDB68409}"/>
              </a:ext>
            </a:extLst>
          </p:cNvPr>
          <p:cNvSpPr/>
          <p:nvPr/>
        </p:nvSpPr>
        <p:spPr>
          <a:xfrm>
            <a:off x="5836920" y="99784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47CD5-6C98-4B61-87FA-DDD9F5AE4E2C}"/>
              </a:ext>
            </a:extLst>
          </p:cNvPr>
          <p:cNvSpPr/>
          <p:nvPr/>
        </p:nvSpPr>
        <p:spPr>
          <a:xfrm>
            <a:off x="6705600" y="34321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961FE-AF3C-4A0D-9C03-833F57194BA8}"/>
              </a:ext>
            </a:extLst>
          </p:cNvPr>
          <p:cNvSpPr/>
          <p:nvPr/>
        </p:nvSpPr>
        <p:spPr>
          <a:xfrm>
            <a:off x="7200900" y="14499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86141B-CFC4-45A7-BA89-27BDA11C0C94}"/>
                  </a:ext>
                </a:extLst>
              </p:cNvPr>
              <p:cNvSpPr txBox="1"/>
              <p:nvPr/>
            </p:nvSpPr>
            <p:spPr>
              <a:xfrm>
                <a:off x="152399" y="4648200"/>
                <a:ext cx="8991601" cy="2122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2700"/>
                  </a:lnSpc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+ 3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1200" dirty="0"/>
                  <a:t>				</a:t>
                </a:r>
                <a:endParaRPr lang="en-US" sz="1200" dirty="0"/>
              </a:p>
              <a:p>
                <a:pPr marL="342900" indent="-342900">
                  <a:lnSpc>
                    <a:spcPts val="2700"/>
                  </a:lnSpc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200" dirty="0"/>
                  <a:t>	</a:t>
                </a:r>
              </a:p>
              <a:p>
                <a:pPr marL="342900" indent="-342900">
                  <a:lnSpc>
                    <a:spcPts val="2700"/>
                  </a:lnSpc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𝐵𝑖𝑂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200" dirty="0"/>
              </a:p>
              <a:p>
                <a:pPr marL="342900" indent="-342900">
                  <a:lnSpc>
                    <a:spcPts val="2700"/>
                  </a:lnSpc>
                  <a:buFontTx/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r-FR" sz="1200" dirty="0"/>
              </a:p>
              <a:p>
                <a:pPr marL="342900" indent="-342900">
                  <a:lnSpc>
                    <a:spcPts val="2700"/>
                  </a:lnSpc>
                  <a:buFontTx/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fr-FR" sz="1200" dirty="0"/>
              </a:p>
              <a:p>
                <a:pPr marL="342900" indent="-342900">
                  <a:lnSpc>
                    <a:spcPts val="2700"/>
                  </a:lnSpc>
                  <a:buFontTx/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86141B-CFC4-45A7-BA89-27BDA11C0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4648200"/>
                <a:ext cx="8991601" cy="2122632"/>
              </a:xfrm>
              <a:prstGeom prst="rect">
                <a:avLst/>
              </a:prstGeom>
              <a:blipFill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34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1551B-73C1-4E5E-9565-734536F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638003"/>
            <a:ext cx="3532909" cy="3728258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Exercise1: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22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CA778-B218-4DF1-8B9E-3DAC8E5AF962}"/>
              </a:ext>
            </a:extLst>
          </p:cNvPr>
          <p:cNvSpPr txBox="1"/>
          <p:nvPr/>
        </p:nvSpPr>
        <p:spPr>
          <a:xfrm>
            <a:off x="228601" y="4370963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4) Determine their slope.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A0374-3EE8-4FEE-AED2-DDD9034E66AF}"/>
              </a:ext>
            </a:extLst>
          </p:cNvPr>
          <p:cNvSpPr txBox="1"/>
          <p:nvPr/>
        </p:nvSpPr>
        <p:spPr>
          <a:xfrm>
            <a:off x="152399" y="789563"/>
            <a:ext cx="4953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You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electrodeposit</a:t>
            </a:r>
            <a:r>
              <a:rPr lang="fr-FR" sz="1600" dirty="0"/>
              <a:t> bismuth </a:t>
            </a:r>
            <a:r>
              <a:rPr lang="fr-FR" sz="1600" dirty="0" err="1"/>
              <a:t>from</a:t>
            </a:r>
            <a:r>
              <a:rPr lang="fr-FR" sz="1600" dirty="0"/>
              <a:t> an </a:t>
            </a:r>
            <a:r>
              <a:rPr lang="fr-FR" sz="1600" dirty="0" err="1"/>
              <a:t>aqueous</a:t>
            </a:r>
            <a:r>
              <a:rPr lang="fr-FR" sz="1600" dirty="0"/>
              <a:t> </a:t>
            </a:r>
            <a:r>
              <a:rPr lang="fr-FR" sz="1600" dirty="0" err="1"/>
              <a:t>electrolyte</a:t>
            </a:r>
            <a:r>
              <a:rPr lang="fr-FR" sz="1600" dirty="0"/>
              <a:t> and </a:t>
            </a:r>
            <a:r>
              <a:rPr lang="fr-FR" sz="1600" dirty="0" err="1"/>
              <a:t>you</a:t>
            </a:r>
            <a:r>
              <a:rPr lang="fr-FR" sz="1600" dirty="0"/>
              <a:t> </a:t>
            </a:r>
            <a:r>
              <a:rPr lang="fr-FR" sz="1600" dirty="0" err="1"/>
              <a:t>want</a:t>
            </a:r>
            <a:r>
              <a:rPr lang="fr-FR" sz="1600" dirty="0"/>
              <a:t> to </a:t>
            </a:r>
            <a:r>
              <a:rPr lang="fr-FR" sz="1600" dirty="0" err="1"/>
              <a:t>choose</a:t>
            </a:r>
            <a:r>
              <a:rPr lang="fr-FR" sz="1600" dirty="0"/>
              <a:t> the </a:t>
            </a:r>
            <a:r>
              <a:rPr lang="fr-FR" sz="1600" dirty="0" err="1"/>
              <a:t>ideal</a:t>
            </a:r>
            <a:r>
              <a:rPr lang="fr-FR" sz="1600" dirty="0"/>
              <a:t> pH.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decide</a:t>
            </a:r>
            <a:r>
              <a:rPr lang="fr-FR" sz="1600" dirty="0"/>
              <a:t> to </a:t>
            </a:r>
            <a:r>
              <a:rPr lang="fr-FR" sz="1600" dirty="0" err="1"/>
              <a:t>refer</a:t>
            </a:r>
            <a:r>
              <a:rPr lang="fr-FR" sz="1600" dirty="0"/>
              <a:t> to the E-pH </a:t>
            </a:r>
            <a:r>
              <a:rPr lang="fr-FR" sz="1600" dirty="0" err="1"/>
              <a:t>thermodynamic</a:t>
            </a:r>
            <a:r>
              <a:rPr lang="fr-FR" sz="1600" dirty="0"/>
              <a:t> </a:t>
            </a:r>
            <a:r>
              <a:rPr lang="fr-FR" sz="1600" dirty="0" err="1"/>
              <a:t>equilibriums</a:t>
            </a:r>
            <a:r>
              <a:rPr lang="fr-FR" sz="1600" dirty="0"/>
              <a:t> </a:t>
            </a:r>
            <a:r>
              <a:rPr lang="fr-FR" sz="1600" dirty="0" err="1"/>
              <a:t>found</a:t>
            </a:r>
            <a:r>
              <a:rPr lang="fr-FR" sz="1600" dirty="0"/>
              <a:t> in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. </a:t>
            </a:r>
          </a:p>
          <a:p>
            <a:endParaRPr lang="fr-FR" sz="1600" dirty="0"/>
          </a:p>
          <a:p>
            <a:r>
              <a:rPr lang="fr-FR" sz="1600" dirty="0"/>
              <a:t>You </a:t>
            </a:r>
            <a:r>
              <a:rPr lang="fr-FR" sz="1600" dirty="0" err="1"/>
              <a:t>find</a:t>
            </a:r>
            <a:r>
              <a:rPr lang="fr-FR" sz="1600" dirty="0"/>
              <a:t> the </a:t>
            </a:r>
            <a:r>
              <a:rPr lang="fr-FR" sz="1600" dirty="0" err="1"/>
              <a:t>Pourbaix</a:t>
            </a:r>
            <a:r>
              <a:rPr lang="fr-FR" sz="1600" dirty="0"/>
              <a:t> </a:t>
            </a:r>
            <a:r>
              <a:rPr lang="fr-FR" sz="1600" dirty="0" err="1"/>
              <a:t>diagram</a:t>
            </a:r>
            <a:r>
              <a:rPr lang="fr-FR" sz="1600" dirty="0"/>
              <a:t> for Bi</a:t>
            </a:r>
            <a:r>
              <a:rPr lang="fr-FR" sz="1600" baseline="30000" dirty="0"/>
              <a:t>3+</a:t>
            </a:r>
            <a:r>
              <a:rPr lang="fr-FR" sz="1600" dirty="0"/>
              <a:t> in pure water at ambient conditions:</a:t>
            </a:r>
            <a:endParaRPr lang="en-US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D9E9B5-AD31-4964-AA7D-4FA97885A4A3}"/>
              </a:ext>
            </a:extLst>
          </p:cNvPr>
          <p:cNvSpPr/>
          <p:nvPr/>
        </p:nvSpPr>
        <p:spPr>
          <a:xfrm>
            <a:off x="5867400" y="2387257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B8DFD-8FE3-4A6F-98FE-0CDB95FD49D0}"/>
              </a:ext>
            </a:extLst>
          </p:cNvPr>
          <p:cNvSpPr/>
          <p:nvPr/>
        </p:nvSpPr>
        <p:spPr>
          <a:xfrm>
            <a:off x="7620000" y="2725666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ABE3D-69AC-4094-AA6E-47DC581FA4D4}"/>
              </a:ext>
            </a:extLst>
          </p:cNvPr>
          <p:cNvSpPr/>
          <p:nvPr/>
        </p:nvSpPr>
        <p:spPr>
          <a:xfrm>
            <a:off x="7213600" y="201694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23C404-C0C8-4885-974E-62C7FDB68409}"/>
              </a:ext>
            </a:extLst>
          </p:cNvPr>
          <p:cNvSpPr/>
          <p:nvPr/>
        </p:nvSpPr>
        <p:spPr>
          <a:xfrm>
            <a:off x="5836920" y="99784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47CD5-6C98-4B61-87FA-DDD9F5AE4E2C}"/>
              </a:ext>
            </a:extLst>
          </p:cNvPr>
          <p:cNvSpPr/>
          <p:nvPr/>
        </p:nvSpPr>
        <p:spPr>
          <a:xfrm>
            <a:off x="6705600" y="34321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961FE-AF3C-4A0D-9C03-833F57194BA8}"/>
              </a:ext>
            </a:extLst>
          </p:cNvPr>
          <p:cNvSpPr/>
          <p:nvPr/>
        </p:nvSpPr>
        <p:spPr>
          <a:xfrm>
            <a:off x="7200900" y="14499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8D18A-A4AD-424D-B726-7E4AEA70D5D7}"/>
                  </a:ext>
                </a:extLst>
              </p:cNvPr>
              <p:cNvSpPr txBox="1"/>
              <p:nvPr/>
            </p:nvSpPr>
            <p:spPr>
              <a:xfrm>
                <a:off x="152399" y="4648200"/>
                <a:ext cx="8991601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2700"/>
                  </a:lnSpc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+ 3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1200" u="sng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p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den>
                        </m:f>
                      </m:sub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2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p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</m:d>
                      </m:den>
                    </m:f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 	</a:t>
                </a:r>
                <a:r>
                  <a:rPr lang="en-US" sz="1200" dirty="0">
                    <a:sym typeface="Wingdings" panose="05000000000000000000" pitchFamily="2" charset="2"/>
                  </a:rPr>
                  <a:t> horizontal line</a:t>
                </a:r>
                <a:endParaRPr lang="en-US" sz="1200" dirty="0"/>
              </a:p>
              <a:p>
                <a:pPr marL="342900" indent="-342900">
                  <a:lnSpc>
                    <a:spcPts val="2700"/>
                  </a:lnSpc>
                  <a:buFontTx/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200" dirty="0"/>
                  <a:t>	</a:t>
                </a:r>
                <a:r>
                  <a:rPr lang="en-US" sz="1200" u="sng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den>
                        </m:f>
                      </m:sub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2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fr-FR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</m:d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200" dirty="0"/>
                  <a:t>	</a:t>
                </a:r>
                <a:r>
                  <a:rPr lang="en-US" sz="1200" dirty="0">
                    <a:sym typeface="Wingdings" panose="05000000000000000000" pitchFamily="2" charset="2"/>
                  </a:rPr>
                  <a:t></a:t>
                </a:r>
                <a:r>
                  <a:rPr lang="fr-FR" sz="1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∝−0.059 </m:t>
                    </m:r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</m:oMath>
                </a14:m>
                <a:endParaRPr lang="en-US" sz="1200" dirty="0"/>
              </a:p>
              <a:p>
                <a:pPr marL="342900" indent="-342900">
                  <a:lnSpc>
                    <a:spcPts val="2700"/>
                  </a:lnSpc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𝐵𝑖𝑂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200" u="sng" dirty="0"/>
                  <a:t>		</a:t>
                </a:r>
                <a:r>
                  <a:rPr lang="en-US" sz="1200" dirty="0"/>
                  <a:t>no electron exchanged: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↦∞</m:t>
                    </m:r>
                  </m:oMath>
                </a14:m>
                <a:r>
                  <a:rPr lang="en-US" sz="1200" dirty="0"/>
                  <a:t>	</a:t>
                </a:r>
                <a:r>
                  <a:rPr lang="en-US" sz="1200" dirty="0">
                    <a:sym typeface="Wingdings" panose="05000000000000000000" pitchFamily="2" charset="2"/>
                  </a:rPr>
                  <a:t> </a:t>
                </a:r>
                <a:r>
                  <a:rPr lang="en-US" sz="1200" dirty="0"/>
                  <a:t>vertical line</a:t>
                </a:r>
              </a:p>
              <a:p>
                <a:pPr marL="342900" indent="-342900">
                  <a:lnSpc>
                    <a:spcPts val="2700"/>
                  </a:lnSpc>
                  <a:buFontTx/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200" u="sng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fr-F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p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</m:sup>
                            </m:sSup>
                          </m:den>
                        </m:f>
                      </m:sub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2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𝐵𝑖</m:t>
                                    </m:r>
                                  </m:e>
                                  <m:sup>
                                    <m:r>
                                      <a:rPr lang="fr-FR" sz="1200" b="0" i="1" smtClean="0">
                                        <a:latin typeface="Cambria Math" panose="02040503050406030204" pitchFamily="18" charset="0"/>
                                      </a:rPr>
                                      <m:t>3+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  <m:sup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1200" dirty="0"/>
                  <a:t>	</a:t>
                </a:r>
                <a:r>
                  <a:rPr lang="fr-FR" sz="12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∝−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∙0.059 </m:t>
                    </m:r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sz="1200" dirty="0"/>
              </a:p>
              <a:p>
                <a:pPr marL="342900" indent="-342900">
                  <a:lnSpc>
                    <a:spcPts val="2700"/>
                  </a:lnSpc>
                  <a:buFontTx/>
                  <a:buAutoNum type="arabi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r-FR" sz="1200" dirty="0"/>
                  <a:t>	</a:t>
                </a:r>
                <a:r>
                  <a:rPr lang="fr-FR" sz="1200" u="sng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sub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2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1200" dirty="0"/>
                  <a:t>	</a:t>
                </a:r>
                <a:r>
                  <a:rPr lang="fr-FR" sz="12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∝−0.059 </m:t>
                    </m:r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sz="1200" dirty="0"/>
              </a:p>
              <a:p>
                <a:pPr marL="342900" indent="-342900">
                  <a:lnSpc>
                    <a:spcPts val="2700"/>
                  </a:lnSpc>
                  <a:buFontTx/>
                  <a:buAutoNum type="arabicParenBoth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𝐵𝑖𝐻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200" u="sng" dirty="0"/>
                  <a:t>		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𝑒𝑞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𝐵𝑖</m:t>
                                </m:r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sub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fr-FR" sz="1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200" i="1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</m:d>
                        <m:sSup>
                          <m:sSup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p>
                                    <m:r>
                                      <a:rPr lang="fr-FR" sz="1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𝐵𝑖𝐻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fr-FR" sz="1200" dirty="0"/>
                  <a:t>	</a:t>
                </a:r>
                <a:r>
                  <a:rPr lang="fr-FR" sz="12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∝−0.059 </m:t>
                    </m:r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48D18A-A4AD-424D-B726-7E4AEA70D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4648200"/>
                <a:ext cx="8991601" cy="2169825"/>
              </a:xfrm>
              <a:prstGeom prst="rect">
                <a:avLst/>
              </a:prstGeom>
              <a:blipFill>
                <a:blip r:embed="rId4"/>
                <a:stretch>
                  <a:fillRect b="-1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94DF4D0-20C9-41A5-9C12-BB976615DC02}"/>
              </a:ext>
            </a:extLst>
          </p:cNvPr>
          <p:cNvSpPr txBox="1"/>
          <p:nvPr/>
        </p:nvSpPr>
        <p:spPr>
          <a:xfrm>
            <a:off x="152399" y="3352800"/>
            <a:ext cx="5105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FF0000"/>
                </a:solidFill>
              </a:rPr>
              <a:t>Apply the Nernst </a:t>
            </a:r>
            <a:r>
              <a:rPr lang="fr-FR" sz="2000" i="1" dirty="0" err="1">
                <a:solidFill>
                  <a:srgbClr val="FF0000"/>
                </a:solidFill>
              </a:rPr>
              <a:t>equation</a:t>
            </a:r>
            <a:r>
              <a:rPr lang="fr-FR" sz="2000" i="1" dirty="0">
                <a:solidFill>
                  <a:srgbClr val="FF0000"/>
                </a:solidFill>
              </a:rPr>
              <a:t> !!!</a:t>
            </a:r>
          </a:p>
          <a:p>
            <a:pPr algn="ctr"/>
            <a:endParaRPr lang="fr-FR" sz="1600" i="1" dirty="0">
              <a:solidFill>
                <a:srgbClr val="FF0000"/>
              </a:solidFill>
            </a:endParaRPr>
          </a:p>
          <a:p>
            <a:pPr algn="ctr"/>
            <a:r>
              <a:rPr lang="fr-FR" sz="1600" i="1" dirty="0">
                <a:solidFill>
                  <a:srgbClr val="FF0000"/>
                </a:solidFill>
              </a:rPr>
              <a:t>The </a:t>
            </a:r>
            <a:r>
              <a:rPr lang="fr-FR" sz="1600" i="1" dirty="0" err="1">
                <a:solidFill>
                  <a:srgbClr val="FF0000"/>
                </a:solidFill>
              </a:rPr>
              <a:t>activity</a:t>
            </a:r>
            <a:r>
              <a:rPr lang="fr-FR" sz="1600" i="1" dirty="0">
                <a:solidFill>
                  <a:srgbClr val="FF0000"/>
                </a:solidFill>
              </a:rPr>
              <a:t> of </a:t>
            </a:r>
            <a:r>
              <a:rPr lang="fr-FR" sz="1600" i="1" dirty="0" err="1">
                <a:solidFill>
                  <a:srgbClr val="FF0000"/>
                </a:solidFill>
              </a:rPr>
              <a:t>solvents</a:t>
            </a:r>
            <a:r>
              <a:rPr lang="fr-FR" sz="1600" i="1" dirty="0">
                <a:solidFill>
                  <a:srgbClr val="FF0000"/>
                </a:solidFill>
              </a:rPr>
              <a:t>, </a:t>
            </a:r>
            <a:r>
              <a:rPr lang="fr-FR" sz="1600" i="1" dirty="0" err="1">
                <a:solidFill>
                  <a:srgbClr val="FF0000"/>
                </a:solidFill>
              </a:rPr>
              <a:t>solids</a:t>
            </a:r>
            <a:r>
              <a:rPr lang="fr-FR" sz="1600" i="1" dirty="0">
                <a:solidFill>
                  <a:srgbClr val="FF0000"/>
                </a:solidFill>
              </a:rPr>
              <a:t>, and </a:t>
            </a:r>
            <a:r>
              <a:rPr lang="fr-FR" sz="1600" i="1" dirty="0" err="1">
                <a:solidFill>
                  <a:srgbClr val="FF0000"/>
                </a:solidFill>
              </a:rPr>
              <a:t>gases</a:t>
            </a:r>
            <a:r>
              <a:rPr lang="fr-FR" sz="1600" i="1" dirty="0">
                <a:solidFill>
                  <a:srgbClr val="FF0000"/>
                </a:solidFill>
              </a:rPr>
              <a:t> are </a:t>
            </a:r>
            <a:r>
              <a:rPr lang="fr-FR" sz="1600" i="1" dirty="0" err="1">
                <a:solidFill>
                  <a:srgbClr val="FF0000"/>
                </a:solidFill>
              </a:rPr>
              <a:t>taken</a:t>
            </a:r>
            <a:r>
              <a:rPr lang="fr-FR" sz="1600" i="1" dirty="0">
                <a:solidFill>
                  <a:srgbClr val="FF0000"/>
                </a:solidFill>
              </a:rPr>
              <a:t> as 1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79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Exercise1: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23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CA778-B218-4DF1-8B9E-3DAC8E5AF962}"/>
              </a:ext>
            </a:extLst>
          </p:cNvPr>
          <p:cNvSpPr txBox="1"/>
          <p:nvPr/>
        </p:nvSpPr>
        <p:spPr>
          <a:xfrm>
            <a:off x="167100" y="585234"/>
            <a:ext cx="304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5) From the </a:t>
            </a:r>
            <a:r>
              <a:rPr lang="en-US" sz="1600" dirty="0" err="1">
                <a:solidFill>
                  <a:srgbClr val="0000FF"/>
                </a:solidFill>
              </a:rPr>
              <a:t>Pourbaix</a:t>
            </a:r>
            <a:r>
              <a:rPr lang="en-US" sz="1600" dirty="0">
                <a:solidFill>
                  <a:srgbClr val="0000FF"/>
                </a:solidFill>
              </a:rPr>
              <a:t> diagram, propose boundary conditions on E, pH and [Bi</a:t>
            </a:r>
            <a:r>
              <a:rPr lang="en-US" sz="1600" baseline="30000" dirty="0">
                <a:solidFill>
                  <a:srgbClr val="0000FF"/>
                </a:solidFill>
              </a:rPr>
              <a:t>3+</a:t>
            </a:r>
            <a:r>
              <a:rPr lang="en-US" sz="1600" dirty="0">
                <a:solidFill>
                  <a:srgbClr val="0000FF"/>
                </a:solidFill>
              </a:rPr>
              <a:t>] for the electrodeposition of Bi</a:t>
            </a:r>
            <a:r>
              <a:rPr lang="en-US" sz="1600" baseline="30000" dirty="0">
                <a:solidFill>
                  <a:srgbClr val="0000FF"/>
                </a:solidFill>
              </a:rPr>
              <a:t>0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D9E9B5-AD31-4964-AA7D-4FA97885A4A3}"/>
              </a:ext>
            </a:extLst>
          </p:cNvPr>
          <p:cNvSpPr/>
          <p:nvPr/>
        </p:nvSpPr>
        <p:spPr>
          <a:xfrm>
            <a:off x="5867400" y="2387257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B8DFD-8FE3-4A6F-98FE-0CDB95FD49D0}"/>
              </a:ext>
            </a:extLst>
          </p:cNvPr>
          <p:cNvSpPr/>
          <p:nvPr/>
        </p:nvSpPr>
        <p:spPr>
          <a:xfrm>
            <a:off x="7620000" y="2725666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ABE3D-69AC-4094-AA6E-47DC581FA4D4}"/>
              </a:ext>
            </a:extLst>
          </p:cNvPr>
          <p:cNvSpPr/>
          <p:nvPr/>
        </p:nvSpPr>
        <p:spPr>
          <a:xfrm>
            <a:off x="7213600" y="201694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23C404-C0C8-4885-974E-62C7FDB68409}"/>
              </a:ext>
            </a:extLst>
          </p:cNvPr>
          <p:cNvSpPr/>
          <p:nvPr/>
        </p:nvSpPr>
        <p:spPr>
          <a:xfrm>
            <a:off x="5836920" y="99784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47CD5-6C98-4B61-87FA-DDD9F5AE4E2C}"/>
              </a:ext>
            </a:extLst>
          </p:cNvPr>
          <p:cNvSpPr/>
          <p:nvPr/>
        </p:nvSpPr>
        <p:spPr>
          <a:xfrm>
            <a:off x="6705600" y="34321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961FE-AF3C-4A0D-9C03-833F57194BA8}"/>
              </a:ext>
            </a:extLst>
          </p:cNvPr>
          <p:cNvSpPr/>
          <p:nvPr/>
        </p:nvSpPr>
        <p:spPr>
          <a:xfrm>
            <a:off x="7200900" y="14499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1551B-73C1-4E5E-9565-734536F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638002"/>
            <a:ext cx="5347854" cy="564355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D62037B-AB68-4E93-97C3-82C3872CEDAF}"/>
              </a:ext>
            </a:extLst>
          </p:cNvPr>
          <p:cNvSpPr/>
          <p:nvPr/>
        </p:nvSpPr>
        <p:spPr>
          <a:xfrm>
            <a:off x="4137025" y="3429000"/>
            <a:ext cx="727075" cy="352425"/>
          </a:xfrm>
          <a:custGeom>
            <a:avLst/>
            <a:gdLst>
              <a:gd name="connsiteX0" fmla="*/ 0 w 727075"/>
              <a:gd name="connsiteY0" fmla="*/ 0 h 352425"/>
              <a:gd name="connsiteX1" fmla="*/ 57150 w 727075"/>
              <a:gd name="connsiteY1" fmla="*/ 155575 h 352425"/>
              <a:gd name="connsiteX2" fmla="*/ 727075 w 727075"/>
              <a:gd name="connsiteY2" fmla="*/ 352425 h 352425"/>
              <a:gd name="connsiteX3" fmla="*/ 727075 w 727075"/>
              <a:gd name="connsiteY3" fmla="*/ 22225 h 352425"/>
              <a:gd name="connsiteX4" fmla="*/ 0 w 727075"/>
              <a:gd name="connsiteY4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075" h="352425">
                <a:moveTo>
                  <a:pt x="0" y="0"/>
                </a:moveTo>
                <a:lnTo>
                  <a:pt x="57150" y="155575"/>
                </a:lnTo>
                <a:lnTo>
                  <a:pt x="727075" y="352425"/>
                </a:lnTo>
                <a:lnTo>
                  <a:pt x="727075" y="22225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05E81D3-6258-45E1-AB5A-FF444A821314}"/>
              </a:ext>
            </a:extLst>
          </p:cNvPr>
          <p:cNvSpPr/>
          <p:nvPr/>
        </p:nvSpPr>
        <p:spPr>
          <a:xfrm>
            <a:off x="4858809" y="3444875"/>
            <a:ext cx="1682750" cy="825500"/>
          </a:xfrm>
          <a:custGeom>
            <a:avLst/>
            <a:gdLst>
              <a:gd name="connsiteX0" fmla="*/ 6350 w 1682750"/>
              <a:gd name="connsiteY0" fmla="*/ 339725 h 825500"/>
              <a:gd name="connsiteX1" fmla="*/ 1657350 w 1682750"/>
              <a:gd name="connsiteY1" fmla="*/ 825500 h 825500"/>
              <a:gd name="connsiteX2" fmla="*/ 1682750 w 1682750"/>
              <a:gd name="connsiteY2" fmla="*/ 415925 h 825500"/>
              <a:gd name="connsiteX3" fmla="*/ 536575 w 1682750"/>
              <a:gd name="connsiteY3" fmla="*/ 76200 h 825500"/>
              <a:gd name="connsiteX4" fmla="*/ 0 w 1682750"/>
              <a:gd name="connsiteY4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750" h="825500">
                <a:moveTo>
                  <a:pt x="6350" y="339725"/>
                </a:moveTo>
                <a:lnTo>
                  <a:pt x="1657350" y="825500"/>
                </a:lnTo>
                <a:lnTo>
                  <a:pt x="1682750" y="415925"/>
                </a:lnTo>
                <a:lnTo>
                  <a:pt x="536575" y="7620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36000">
                <a:srgbClr val="FFC000"/>
              </a:gs>
              <a:gs pos="68000">
                <a:schemeClr val="accent6">
                  <a:lumMod val="40000"/>
                  <a:lumOff val="60000"/>
                </a:schemeClr>
              </a:gs>
              <a:gs pos="100000">
                <a:srgbClr val="00B050"/>
              </a:gs>
              <a:gs pos="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9BFCA-894E-4AA4-9885-C0C0E9E43E1E}"/>
              </a:ext>
            </a:extLst>
          </p:cNvPr>
          <p:cNvSpPr txBox="1"/>
          <p:nvPr/>
        </p:nvSpPr>
        <p:spPr>
          <a:xfrm>
            <a:off x="167100" y="2064091"/>
            <a:ext cx="326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direct </a:t>
            </a:r>
            <a:r>
              <a:rPr lang="fr-FR" dirty="0" err="1"/>
              <a:t>reduction</a:t>
            </a:r>
            <a:r>
              <a:rPr lang="fr-FR" dirty="0"/>
              <a:t> of Bi</a:t>
            </a:r>
            <a:r>
              <a:rPr lang="fr-FR" baseline="30000" dirty="0"/>
              <a:t>3+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prefered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no local pH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20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Exercise1: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24</a:t>
            </a:fld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CA778-B218-4DF1-8B9E-3DAC8E5AF962}"/>
              </a:ext>
            </a:extLst>
          </p:cNvPr>
          <p:cNvSpPr txBox="1"/>
          <p:nvPr/>
        </p:nvSpPr>
        <p:spPr>
          <a:xfrm>
            <a:off x="167100" y="585234"/>
            <a:ext cx="3047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FF"/>
                </a:solidFill>
              </a:rPr>
              <a:t>5) From the </a:t>
            </a:r>
            <a:r>
              <a:rPr lang="en-US" sz="1600" dirty="0" err="1">
                <a:solidFill>
                  <a:srgbClr val="0000FF"/>
                </a:solidFill>
              </a:rPr>
              <a:t>Pourbaix</a:t>
            </a:r>
            <a:r>
              <a:rPr lang="en-US" sz="1600" dirty="0">
                <a:solidFill>
                  <a:srgbClr val="0000FF"/>
                </a:solidFill>
              </a:rPr>
              <a:t> diagram, propose boundary conditions on E, pH and [Bi</a:t>
            </a:r>
            <a:r>
              <a:rPr lang="en-US" sz="1600" baseline="30000" dirty="0">
                <a:solidFill>
                  <a:srgbClr val="0000FF"/>
                </a:solidFill>
              </a:rPr>
              <a:t>3+</a:t>
            </a:r>
            <a:r>
              <a:rPr lang="en-US" sz="1600" dirty="0">
                <a:solidFill>
                  <a:srgbClr val="0000FF"/>
                </a:solidFill>
              </a:rPr>
              <a:t>] for the electrodeposition of Bi</a:t>
            </a:r>
            <a:r>
              <a:rPr lang="en-US" sz="1600" baseline="30000" dirty="0">
                <a:solidFill>
                  <a:srgbClr val="0000FF"/>
                </a:solidFill>
              </a:rPr>
              <a:t>0</a:t>
            </a:r>
            <a:endParaRPr lang="en-US" baseline="30000" dirty="0">
              <a:solidFill>
                <a:srgbClr val="0000FF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D9E9B5-AD31-4964-AA7D-4FA97885A4A3}"/>
              </a:ext>
            </a:extLst>
          </p:cNvPr>
          <p:cNvSpPr/>
          <p:nvPr/>
        </p:nvSpPr>
        <p:spPr>
          <a:xfrm>
            <a:off x="5867400" y="2387257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09B8DFD-8FE3-4A6F-98FE-0CDB95FD49D0}"/>
              </a:ext>
            </a:extLst>
          </p:cNvPr>
          <p:cNvSpPr/>
          <p:nvPr/>
        </p:nvSpPr>
        <p:spPr>
          <a:xfrm>
            <a:off x="7620000" y="2725666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  <a:endParaRPr lang="en-US" sz="16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6FABE3D-69AC-4094-AA6E-47DC581FA4D4}"/>
              </a:ext>
            </a:extLst>
          </p:cNvPr>
          <p:cNvSpPr/>
          <p:nvPr/>
        </p:nvSpPr>
        <p:spPr>
          <a:xfrm>
            <a:off x="7213600" y="2016941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3</a:t>
            </a:r>
            <a:endParaRPr lang="en-US" sz="1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323C404-C0C8-4885-974E-62C7FDB68409}"/>
              </a:ext>
            </a:extLst>
          </p:cNvPr>
          <p:cNvSpPr/>
          <p:nvPr/>
        </p:nvSpPr>
        <p:spPr>
          <a:xfrm>
            <a:off x="5836920" y="99784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4</a:t>
            </a:r>
            <a:endParaRPr lang="en-US" sz="16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247CD5-6C98-4B61-87FA-DDD9F5AE4E2C}"/>
              </a:ext>
            </a:extLst>
          </p:cNvPr>
          <p:cNvSpPr/>
          <p:nvPr/>
        </p:nvSpPr>
        <p:spPr>
          <a:xfrm>
            <a:off x="6705600" y="34321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6</a:t>
            </a:r>
            <a:endParaRPr lang="en-US" sz="16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961FE-AF3C-4A0D-9C03-833F57194BA8}"/>
              </a:ext>
            </a:extLst>
          </p:cNvPr>
          <p:cNvSpPr/>
          <p:nvPr/>
        </p:nvSpPr>
        <p:spPr>
          <a:xfrm>
            <a:off x="7200900" y="1449963"/>
            <a:ext cx="252000" cy="25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5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A1551B-73C1-4E5E-9565-734536F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638002"/>
            <a:ext cx="5347854" cy="56435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19BFCA-894E-4AA4-9885-C0C0E9E43E1E}"/>
                  </a:ext>
                </a:extLst>
              </p:cNvPr>
              <p:cNvSpPr txBox="1"/>
              <p:nvPr/>
            </p:nvSpPr>
            <p:spPr>
              <a:xfrm>
                <a:off x="167100" y="2387257"/>
                <a:ext cx="3566701" cy="347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rgbClr val="00B050"/>
                    </a:solidFill>
                  </a:rPr>
                  <a:t>The direct </a:t>
                </a:r>
                <a:r>
                  <a:rPr lang="fr-FR" sz="1600" b="1" dirty="0" err="1">
                    <a:solidFill>
                      <a:srgbClr val="00B050"/>
                    </a:solidFill>
                  </a:rPr>
                  <a:t>reduction</a:t>
                </a:r>
                <a:r>
                  <a:rPr lang="fr-FR" sz="1600" b="1" dirty="0">
                    <a:solidFill>
                      <a:srgbClr val="00B050"/>
                    </a:solidFill>
                  </a:rPr>
                  <a:t> of Bi</a:t>
                </a:r>
                <a:r>
                  <a:rPr lang="fr-FR" sz="1600" b="1" baseline="30000" dirty="0">
                    <a:solidFill>
                      <a:srgbClr val="00B050"/>
                    </a:solidFill>
                  </a:rPr>
                  <a:t>3+</a:t>
                </a:r>
                <a:r>
                  <a:rPr lang="fr-FR" sz="1600" b="1" dirty="0">
                    <a:solidFill>
                      <a:srgbClr val="00B050"/>
                    </a:solidFill>
                  </a:rPr>
                  <a:t> </a:t>
                </a:r>
                <a:r>
                  <a:rPr lang="fr-FR" sz="1600" b="1" dirty="0" err="1">
                    <a:solidFill>
                      <a:srgbClr val="00B050"/>
                    </a:solidFill>
                  </a:rPr>
                  <a:t>is</a:t>
                </a:r>
                <a:r>
                  <a:rPr lang="fr-FR" sz="1600" b="1" dirty="0">
                    <a:solidFill>
                      <a:srgbClr val="00B050"/>
                    </a:solidFill>
                  </a:rPr>
                  <a:t> </a:t>
                </a:r>
                <a:r>
                  <a:rPr lang="fr-FR" sz="1600" b="1" dirty="0" err="1">
                    <a:solidFill>
                      <a:srgbClr val="00B050"/>
                    </a:solidFill>
                  </a:rPr>
                  <a:t>preferred</a:t>
                </a:r>
                <a:r>
                  <a:rPr lang="fr-FR" sz="1600" b="1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sz="1600" dirty="0">
                    <a:sym typeface="Wingdings" panose="05000000000000000000" pitchFamily="2" charset="2"/>
                  </a:rPr>
                  <a:t>no local pH change </a:t>
                </a:r>
                <a:r>
                  <a:rPr lang="fr-FR" sz="1600" dirty="0" err="1">
                    <a:sym typeface="Wingdings" panose="05000000000000000000" pitchFamily="2" charset="2"/>
                  </a:rPr>
                  <a:t>during</a:t>
                </a:r>
                <a:r>
                  <a:rPr lang="fr-FR" sz="1600" dirty="0">
                    <a:sym typeface="Wingdings" panose="05000000000000000000" pitchFamily="2" charset="2"/>
                  </a:rPr>
                  <a:t> ECD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sz="1600" dirty="0">
                    <a:sym typeface="Wingdings" panose="05000000000000000000" pitchFamily="2" charset="2"/>
                  </a:rPr>
                  <a:t>pH &lt; 2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fr-FR" sz="1600" dirty="0">
                  <a:sym typeface="Wingdings" panose="05000000000000000000" pitchFamily="2" charset="2"/>
                </a:endParaRPr>
              </a:p>
              <a:p>
                <a:r>
                  <a:rPr lang="fr-FR" sz="16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Bi</a:t>
                </a:r>
                <a:r>
                  <a:rPr lang="fr-FR" sz="1600" b="1" baseline="30000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3+</a:t>
                </a:r>
                <a:r>
                  <a:rPr lang="fr-FR" sz="16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concentration </a:t>
                </a:r>
                <a:r>
                  <a:rPr lang="fr-FR" sz="1600" b="1" dirty="0" err="1">
                    <a:solidFill>
                      <a:srgbClr val="0000FF"/>
                    </a:solidFill>
                    <a:sym typeface="Wingdings" panose="05000000000000000000" pitchFamily="2" charset="2"/>
                  </a:rPr>
                  <a:t>should</a:t>
                </a:r>
                <a:r>
                  <a:rPr lang="fr-FR" sz="16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rgbClr val="0000FF"/>
                    </a:solidFill>
                    <a:sym typeface="Wingdings" panose="05000000000000000000" pitchFamily="2" charset="2"/>
                  </a:rPr>
                  <a:t>be</a:t>
                </a:r>
                <a:r>
                  <a:rPr lang="fr-FR" sz="1600" b="1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high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sz="1600" dirty="0" err="1">
                    <a:sym typeface="Wingdings" panose="05000000000000000000" pitchFamily="2" charset="2"/>
                  </a:rPr>
                  <a:t>Increase</a:t>
                </a:r>
                <a:r>
                  <a:rPr lang="fr-FR" sz="16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𝑒𝑞</m:t>
                        </m:r>
                      </m:sup>
                    </m:sSup>
                  </m:oMath>
                </a14:m>
                <a:r>
                  <a:rPr lang="fr-FR" sz="1600" dirty="0">
                    <a:sym typeface="Wingdings" panose="05000000000000000000" pitchFamily="2" charset="2"/>
                  </a:rPr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0.059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𝑙𝑜𝑔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𝐵𝑖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3+</m:t>
                            </m:r>
                          </m:sup>
                        </m:sSup>
                      </m:e>
                    </m:d>
                  </m:oMath>
                </a14:m>
                <a:endParaRPr lang="fr-FR" sz="16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sz="1600" dirty="0" err="1">
                    <a:sym typeface="Wingdings" panose="05000000000000000000" pitchFamily="2" charset="2"/>
                  </a:rPr>
                  <a:t>Increase</a:t>
                </a:r>
                <a:r>
                  <a:rPr lang="fr-FR" sz="1600" dirty="0">
                    <a:sym typeface="Wingdings" panose="05000000000000000000" pitchFamily="2" charset="2"/>
                  </a:rPr>
                  <a:t> </a:t>
                </a:r>
                <a:r>
                  <a:rPr lang="fr-FR" sz="1600" dirty="0" err="1">
                    <a:sym typeface="Wingdings" panose="05000000000000000000" pitchFamily="2" charset="2"/>
                  </a:rPr>
                  <a:t>deposition</a:t>
                </a:r>
                <a:r>
                  <a:rPr lang="fr-FR" sz="1600" dirty="0">
                    <a:sym typeface="Wingdings" panose="05000000000000000000" pitchFamily="2" charset="2"/>
                  </a:rPr>
                  <a:t> rate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fr-FR" sz="1600" dirty="0">
                    <a:sym typeface="Wingdings" panose="05000000000000000000" pitchFamily="2" charset="2"/>
                  </a:rPr>
                  <a:t>Limited by the </a:t>
                </a:r>
                <a:r>
                  <a:rPr lang="fr-FR" sz="1600" dirty="0" err="1">
                    <a:sym typeface="Wingdings" panose="05000000000000000000" pitchFamily="2" charset="2"/>
                  </a:rPr>
                  <a:t>salt</a:t>
                </a:r>
                <a:r>
                  <a:rPr lang="fr-FR" sz="1600" dirty="0">
                    <a:sym typeface="Wingdings" panose="05000000000000000000" pitchFamily="2" charset="2"/>
                  </a:rPr>
                  <a:t> </a:t>
                </a:r>
                <a:r>
                  <a:rPr lang="fr-FR" sz="1600" dirty="0" err="1">
                    <a:sym typeface="Wingdings" panose="05000000000000000000" pitchFamily="2" charset="2"/>
                  </a:rPr>
                  <a:t>solubity</a:t>
                </a:r>
                <a:endParaRPr lang="fr-FR" sz="1600" dirty="0">
                  <a:sym typeface="Wingdings" panose="05000000000000000000" pitchFamily="2" charset="2"/>
                </a:endParaRPr>
              </a:p>
              <a:p>
                <a:endParaRPr lang="en-US" sz="1600" dirty="0"/>
              </a:p>
              <a:p>
                <a:r>
                  <a:rPr lang="en-US" sz="1600" b="1" dirty="0">
                    <a:solidFill>
                      <a:schemeClr val="accent4"/>
                    </a:solidFill>
                  </a:rPr>
                  <a:t>Applied potential above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US" sz="1600" b="1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600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p>
                                <m:r>
                                  <a:rPr lang="fr-FR" sz="1600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e>
                              <m:sub>
                                <m:r>
                                  <a:rPr lang="fr-FR" sz="1600" b="1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sub>
                      <m:sup>
                        <m:r>
                          <a:rPr lang="fr-FR" sz="16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𝒆𝒒</m:t>
                        </m:r>
                      </m:sup>
                    </m:sSubSup>
                  </m:oMath>
                </a14:m>
                <a:endParaRPr lang="en-US" sz="1600" b="1" dirty="0"/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ym typeface="Wingdings" panose="05000000000000000000" pitchFamily="2" charset="2"/>
                  </a:rPr>
                  <a:t>To avoid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evolution</a:t>
                </a:r>
              </a:p>
              <a:p>
                <a:r>
                  <a:rPr lang="en-US" sz="1600" dirty="0"/>
                  <a:t>(bubble formation, ECD efficiency, local pH increase)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19BFCA-894E-4AA4-9885-C0C0E9E43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00" y="2387257"/>
                <a:ext cx="3566701" cy="3478645"/>
              </a:xfrm>
              <a:prstGeom prst="rect">
                <a:avLst/>
              </a:prstGeom>
              <a:blipFill>
                <a:blip r:embed="rId4"/>
                <a:stretch>
                  <a:fillRect l="-853" t="-526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BBCCC5-3ADE-436F-B74C-8BE4F1FB8A7B}"/>
              </a:ext>
            </a:extLst>
          </p:cNvPr>
          <p:cNvCxnSpPr/>
          <p:nvPr/>
        </p:nvCxnSpPr>
        <p:spPr>
          <a:xfrm>
            <a:off x="4876800" y="1699800"/>
            <a:ext cx="0" cy="4320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C48BE55D-46A0-4C50-AAE1-77EB241333A8}"/>
              </a:ext>
            </a:extLst>
          </p:cNvPr>
          <p:cNvSpPr/>
          <p:nvPr/>
        </p:nvSpPr>
        <p:spPr>
          <a:xfrm flipH="1">
            <a:off x="4724400" y="3511550"/>
            <a:ext cx="158749" cy="1651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CD55849-8DC5-4EB4-8F91-49975FC7CD4C}"/>
              </a:ext>
            </a:extLst>
          </p:cNvPr>
          <p:cNvSpPr/>
          <p:nvPr/>
        </p:nvSpPr>
        <p:spPr>
          <a:xfrm>
            <a:off x="3857625" y="3390900"/>
            <a:ext cx="1019175" cy="415925"/>
          </a:xfrm>
          <a:custGeom>
            <a:avLst/>
            <a:gdLst>
              <a:gd name="connsiteX0" fmla="*/ 0 w 1019175"/>
              <a:gd name="connsiteY0" fmla="*/ 0 h 415925"/>
              <a:gd name="connsiteX1" fmla="*/ 1019175 w 1019175"/>
              <a:gd name="connsiteY1" fmla="*/ 0 h 415925"/>
              <a:gd name="connsiteX2" fmla="*/ 1019175 w 1019175"/>
              <a:gd name="connsiteY2" fmla="*/ 415925 h 415925"/>
              <a:gd name="connsiteX3" fmla="*/ 9525 w 1019175"/>
              <a:gd name="connsiteY3" fmla="*/ 120650 h 415925"/>
              <a:gd name="connsiteX4" fmla="*/ 0 w 1019175"/>
              <a:gd name="connsiteY4" fmla="*/ 0 h 4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415925">
                <a:moveTo>
                  <a:pt x="0" y="0"/>
                </a:moveTo>
                <a:lnTo>
                  <a:pt x="1019175" y="0"/>
                </a:lnTo>
                <a:lnTo>
                  <a:pt x="1019175" y="415925"/>
                </a:lnTo>
                <a:lnTo>
                  <a:pt x="9525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C70189-DE99-456B-8948-0EBB0FA1A44E}"/>
              </a:ext>
            </a:extLst>
          </p:cNvPr>
          <p:cNvCxnSpPr>
            <a:cxnSpLocks/>
          </p:cNvCxnSpPr>
          <p:nvPr/>
        </p:nvCxnSpPr>
        <p:spPr>
          <a:xfrm>
            <a:off x="3854430" y="3390900"/>
            <a:ext cx="1008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E135F3-B8CA-4386-817C-7BA340DAECE2}"/>
              </a:ext>
            </a:extLst>
          </p:cNvPr>
          <p:cNvCxnSpPr/>
          <p:nvPr/>
        </p:nvCxnSpPr>
        <p:spPr>
          <a:xfrm flipH="1" flipV="1">
            <a:off x="3844906" y="3511550"/>
            <a:ext cx="1025545" cy="304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5E5554F-51DD-42BC-8E8B-57F7D3018684}"/>
              </a:ext>
            </a:extLst>
          </p:cNvPr>
          <p:cNvSpPr/>
          <p:nvPr/>
        </p:nvSpPr>
        <p:spPr>
          <a:xfrm rot="16200000" flipH="1">
            <a:off x="4381499" y="3383581"/>
            <a:ext cx="158749" cy="165100"/>
          </a:xfrm>
          <a:prstGeom prst="righ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68BEC0E-FF79-488D-92D6-8535DD9E1131}"/>
              </a:ext>
            </a:extLst>
          </p:cNvPr>
          <p:cNvSpPr/>
          <p:nvPr/>
        </p:nvSpPr>
        <p:spPr>
          <a:xfrm rot="6240000" flipH="1" flipV="1">
            <a:off x="4514849" y="3567731"/>
            <a:ext cx="158749" cy="1651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1D3B1A-2D3A-45B3-A1A0-9289CB668E11}"/>
              </a:ext>
            </a:extLst>
          </p:cNvPr>
          <p:cNvCxnSpPr>
            <a:cxnSpLocks/>
          </p:cNvCxnSpPr>
          <p:nvPr/>
        </p:nvCxnSpPr>
        <p:spPr>
          <a:xfrm>
            <a:off x="3657600" y="2590800"/>
            <a:ext cx="1219201" cy="48457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2DA01E-947C-49D1-9E02-DF7B0657D9C0}"/>
              </a:ext>
            </a:extLst>
          </p:cNvPr>
          <p:cNvCxnSpPr/>
          <p:nvPr/>
        </p:nvCxnSpPr>
        <p:spPr>
          <a:xfrm flipV="1">
            <a:off x="3215099" y="3429000"/>
            <a:ext cx="518702" cy="11650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D46E62-EA27-4F19-91FD-F50E691E4313}"/>
              </a:ext>
            </a:extLst>
          </p:cNvPr>
          <p:cNvCxnSpPr/>
          <p:nvPr/>
        </p:nvCxnSpPr>
        <p:spPr>
          <a:xfrm flipV="1">
            <a:off x="3048001" y="3747269"/>
            <a:ext cx="1212868" cy="1129531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BDFDCC2-1E1C-44C0-A1E2-6FFDE547869A}"/>
              </a:ext>
            </a:extLst>
          </p:cNvPr>
          <p:cNvSpPr txBox="1"/>
          <p:nvPr/>
        </p:nvSpPr>
        <p:spPr>
          <a:xfrm>
            <a:off x="76200" y="1689731"/>
            <a:ext cx="899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/>
              <a:t>Bismuth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electrodeposited</a:t>
            </a:r>
            <a:r>
              <a:rPr lang="fr-CH" dirty="0"/>
              <a:t> </a:t>
            </a:r>
            <a:r>
              <a:rPr lang="fr-CH" dirty="0" err="1"/>
              <a:t>from</a:t>
            </a:r>
            <a:r>
              <a:rPr lang="fr-CH" dirty="0"/>
              <a:t> a </a:t>
            </a:r>
            <a:r>
              <a:rPr lang="fr-CH" dirty="0" err="1"/>
              <a:t>degased</a:t>
            </a:r>
            <a:r>
              <a:rPr lang="fr-CH" dirty="0"/>
              <a:t> </a:t>
            </a:r>
            <a:r>
              <a:rPr lang="fr-CH" dirty="0" err="1"/>
              <a:t>aqueous</a:t>
            </a:r>
            <a:r>
              <a:rPr lang="fr-CH" dirty="0"/>
              <a:t> </a:t>
            </a:r>
            <a:r>
              <a:rPr lang="fr-CH" dirty="0" err="1"/>
              <a:t>electrolyte</a:t>
            </a:r>
            <a:r>
              <a:rPr lang="fr-CH" dirty="0"/>
              <a:t> ([Bi</a:t>
            </a:r>
            <a:r>
              <a:rPr lang="fr-CH" baseline="30000" dirty="0"/>
              <a:t>3+</a:t>
            </a:r>
            <a:r>
              <a:rPr lang="fr-CH" dirty="0"/>
              <a:t>] = 10</a:t>
            </a:r>
            <a:r>
              <a:rPr lang="fr-CH" baseline="30000" dirty="0"/>
              <a:t>-2</a:t>
            </a:r>
            <a:r>
              <a:rPr lang="fr-CH" dirty="0"/>
              <a:t> mol.L</a:t>
            </a:r>
            <a:r>
              <a:rPr lang="fr-CH" baseline="30000" dirty="0"/>
              <a:t>-1</a:t>
            </a:r>
            <a:r>
              <a:rPr lang="fr-CH" dirty="0"/>
              <a:t>, [HNO</a:t>
            </a:r>
            <a:r>
              <a:rPr lang="fr-CH" baseline="-25000" dirty="0"/>
              <a:t>3</a:t>
            </a:r>
            <a:r>
              <a:rPr lang="fr-CH" dirty="0"/>
              <a:t>] = 1 M) on an 1 cm</a:t>
            </a:r>
            <a:r>
              <a:rPr lang="fr-CH" baseline="30000" dirty="0"/>
              <a:t>2</a:t>
            </a:r>
            <a:r>
              <a:rPr lang="fr-CH" dirty="0"/>
              <a:t> </a:t>
            </a:r>
            <a:r>
              <a:rPr lang="fr-CH" dirty="0" err="1"/>
              <a:t>working</a:t>
            </a:r>
            <a:r>
              <a:rPr lang="fr-CH" dirty="0"/>
              <a:t> </a:t>
            </a:r>
            <a:r>
              <a:rPr lang="fr-CH" dirty="0" err="1"/>
              <a:t>electrode</a:t>
            </a:r>
            <a:r>
              <a:rPr lang="fr-CH" dirty="0"/>
              <a:t> at a </a:t>
            </a:r>
            <a:r>
              <a:rPr lang="fr-CH" dirty="0" err="1"/>
              <a:t>sufficiently</a:t>
            </a:r>
            <a:r>
              <a:rPr lang="fr-CH" dirty="0"/>
              <a:t> large </a:t>
            </a:r>
            <a:r>
              <a:rPr lang="fr-CH" dirty="0" err="1"/>
              <a:t>overpotential</a:t>
            </a:r>
            <a:endParaRPr lang="fr-CH" dirty="0"/>
          </a:p>
          <a:p>
            <a:pPr algn="ctr"/>
            <a:endParaRPr lang="fr-CH" dirty="0"/>
          </a:p>
          <a:p>
            <a:pPr algn="ctr"/>
            <a:endParaRPr lang="fr-CH" dirty="0"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D103FE-C946-4AB0-93BA-B39495B3A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86202"/>
            <a:ext cx="1792895" cy="16687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60D286-27C6-4C3F-BB3C-0D45A7EAF83D}"/>
              </a:ext>
            </a:extLst>
          </p:cNvPr>
          <p:cNvSpPr txBox="1"/>
          <p:nvPr/>
        </p:nvSpPr>
        <p:spPr>
          <a:xfrm>
            <a:off x="2667000" y="30662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Argon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C5EBAED-4FCF-4963-BF35-67C0711D9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322900"/>
            <a:ext cx="3589842" cy="1868100"/>
          </a:xfrm>
          <a:prstGeom prst="rect">
            <a:avLst/>
          </a:prstGeom>
        </p:spPr>
      </p:pic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25</a:t>
            </a:fld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28">
                <a:extLst>
                  <a:ext uri="{FF2B5EF4-FFF2-40B4-BE49-F238E27FC236}">
                    <a16:creationId xmlns:a16="http://schemas.microsoft.com/office/drawing/2014/main" id="{5E5D357B-25B0-4E16-9BF8-BB273538CA93}"/>
                  </a:ext>
                </a:extLst>
              </p:cNvPr>
              <p:cNvSpPr txBox="1"/>
              <p:nvPr/>
            </p:nvSpPr>
            <p:spPr>
              <a:xfrm>
                <a:off x="350367" y="563257"/>
                <a:ext cx="8565034" cy="73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i="1" dirty="0"/>
                  <a:t>The quantity of reduced cations is linked to the quantity of coulombs by the</a:t>
                </a:r>
              </a:p>
              <a:p>
                <a:pPr algn="ctr"/>
                <a:r>
                  <a:rPr lang="en-US" b="1" dirty="0"/>
                  <a:t>Faraday law: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sz="1600" b="0" i="1" smtClean="0">
                            <a:latin typeface="Cambria Math" panose="02040503050406030204" pitchFamily="18" charset="0"/>
                          </a:rPr>
                          <m:t>𝑧𝑛𝐹</m:t>
                        </m:r>
                      </m:e>
                    </m:nary>
                  </m:oMath>
                </a14:m>
                <a:r>
                  <a:rPr lang="en-US" sz="1600" dirty="0"/>
                  <a:t>	Quantity of charge (coulomb)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1600" dirty="0"/>
                  <a:t> quantity of matter</a:t>
                </a:r>
              </a:p>
            </p:txBody>
          </p:sp>
        </mc:Choice>
        <mc:Fallback xmlns="">
          <p:sp>
            <p:nvSpPr>
              <p:cNvPr id="20" name="ZoneTexte 28">
                <a:extLst>
                  <a:ext uri="{FF2B5EF4-FFF2-40B4-BE49-F238E27FC236}">
                    <a16:creationId xmlns:a16="http://schemas.microsoft.com/office/drawing/2014/main" id="{5E5D357B-25B0-4E16-9BF8-BB273538C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67" y="563257"/>
                <a:ext cx="8565034" cy="730585"/>
              </a:xfrm>
              <a:prstGeom prst="rect">
                <a:avLst/>
              </a:prstGeom>
              <a:blipFill>
                <a:blip r:embed="rId5"/>
                <a:stretch>
                  <a:fillRect t="-15833" b="-9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4B90A5B7-9587-441F-8AD5-C9C336EC696D}"/>
              </a:ext>
            </a:extLst>
          </p:cNvPr>
          <p:cNvSpPr/>
          <p:nvPr/>
        </p:nvSpPr>
        <p:spPr>
          <a:xfrm>
            <a:off x="350366" y="486075"/>
            <a:ext cx="8565034" cy="119648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4">
                <a:extLst>
                  <a:ext uri="{FF2B5EF4-FFF2-40B4-BE49-F238E27FC236}">
                    <a16:creationId xmlns:a16="http://schemas.microsoft.com/office/drawing/2014/main" id="{1D48B975-67D7-4F37-AFBB-08EF9FA14F63}"/>
                  </a:ext>
                </a:extLst>
              </p:cNvPr>
              <p:cNvSpPr txBox="1"/>
              <p:nvPr/>
            </p:nvSpPr>
            <p:spPr>
              <a:xfrm>
                <a:off x="1714500" y="1261646"/>
                <a:ext cx="571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1600" dirty="0"/>
                  <a:t>Faraday constant </a:t>
                </a:r>
                <a14:m>
                  <m:oMath xmlns:m="http://schemas.openxmlformats.org/officeDocument/2006/math"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600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fr-CH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e>
                      <m:sub>
                        <m:r>
                          <a:rPr lang="fr-CH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=96485 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fr-CH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CH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e>
                      <m:sup>
                        <m:r>
                          <a:rPr lang="fr-CH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ZoneTexte 24">
                <a:extLst>
                  <a:ext uri="{FF2B5EF4-FFF2-40B4-BE49-F238E27FC236}">
                    <a16:creationId xmlns:a16="http://schemas.microsoft.com/office/drawing/2014/main" id="{1D48B975-67D7-4F37-AFBB-08EF9FA14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1261646"/>
                <a:ext cx="5715000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ECA778-B218-4DF1-8B9E-3DAC8E5AF962}"/>
                  </a:ext>
                </a:extLst>
              </p:cNvPr>
              <p:cNvSpPr txBox="1"/>
              <p:nvPr/>
            </p:nvSpPr>
            <p:spPr>
              <a:xfrm>
                <a:off x="228601" y="4191000"/>
                <a:ext cx="8686800" cy="2696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AutoNum type="arabicParenR"/>
                </a:pPr>
                <a:r>
                  <a:rPr lang="fr-FR" sz="1600" dirty="0">
                    <a:solidFill>
                      <a:srgbClr val="0000FF"/>
                    </a:solidFill>
                  </a:rPr>
                  <a:t>Propose a protocole to </a:t>
                </a:r>
                <a:r>
                  <a:rPr lang="fr-FR" sz="1600" dirty="0" err="1">
                    <a:solidFill>
                      <a:srgbClr val="0000FF"/>
                    </a:solidFill>
                  </a:rPr>
                  <a:t>measure</a:t>
                </a:r>
                <a:r>
                  <a:rPr lang="fr-FR" sz="1600" dirty="0">
                    <a:solidFill>
                      <a:srgbClr val="0000FF"/>
                    </a:solidFill>
                  </a:rPr>
                  <a:t> the diffusion coefficient of Bi</a:t>
                </a:r>
                <a:r>
                  <a:rPr lang="fr-FR" sz="1600" baseline="30000" dirty="0">
                    <a:solidFill>
                      <a:srgbClr val="0000FF"/>
                    </a:solidFill>
                  </a:rPr>
                  <a:t>3+</a:t>
                </a:r>
                <a:r>
                  <a:rPr lang="fr-FR" sz="1600" dirty="0">
                    <a:solidFill>
                      <a:srgbClr val="0000FF"/>
                    </a:solidFill>
                  </a:rPr>
                  <a:t>.</a:t>
                </a:r>
                <a:endParaRPr lang="fr-FR" sz="1600" baseline="30000" dirty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AutoNum type="arabicParenR"/>
                </a:pPr>
                <a:r>
                  <a:rPr lang="fr-FR" sz="1600" dirty="0" err="1">
                    <a:solidFill>
                      <a:srgbClr val="0000FF"/>
                    </a:solidFill>
                  </a:rPr>
                  <a:t>Knowing</a:t>
                </a:r>
                <a:r>
                  <a:rPr lang="fr-FR" sz="1600" dirty="0">
                    <a:solidFill>
                      <a:srgbClr val="0000FF"/>
                    </a:solidFill>
                  </a:rPr>
                  <a:t> </a:t>
                </a:r>
                <a:r>
                  <a:rPr lang="fr-FR" sz="1600" dirty="0" err="1">
                    <a:solidFill>
                      <a:srgbClr val="0000FF"/>
                    </a:solidFill>
                  </a:rPr>
                  <a:t>that</a:t>
                </a:r>
                <a:r>
                  <a:rPr lang="fr-FR" sz="16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CH" sz="16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CH" sz="16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  <m:r>
                      <a:rPr lang="fr-CH" sz="16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600" dirty="0">
                    <a:solidFill>
                      <a:srgbClr val="0000FF"/>
                    </a:solidFill>
                  </a:rPr>
                  <a:t> 10</a:t>
                </a:r>
                <a:r>
                  <a:rPr lang="fr-CH" sz="1600" baseline="30000" dirty="0">
                    <a:solidFill>
                      <a:srgbClr val="0000FF"/>
                    </a:solidFill>
                  </a:rPr>
                  <a:t>-5</a:t>
                </a:r>
                <a:r>
                  <a:rPr lang="fr-CH" sz="1600" dirty="0">
                    <a:solidFill>
                      <a:srgbClr val="0000FF"/>
                    </a:solidFill>
                  </a:rPr>
                  <a:t> cm</a:t>
                </a:r>
                <a:r>
                  <a:rPr lang="fr-CH" sz="1600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fr-CH" sz="1600" dirty="0">
                    <a:solidFill>
                      <a:srgbClr val="0000FF"/>
                    </a:solidFill>
                  </a:rPr>
                  <a:t>.s</a:t>
                </a:r>
                <a:r>
                  <a:rPr lang="fr-CH" sz="1600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sz="1600" dirty="0">
                    <a:solidFill>
                      <a:srgbClr val="0000FF"/>
                    </a:solidFill>
                  </a:rPr>
                  <a:t>, express the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deposition</a:t>
                </a:r>
                <a:r>
                  <a:rPr lang="fr-CH" sz="1600" dirty="0">
                    <a:solidFill>
                      <a:srgbClr val="0000FF"/>
                    </a:solidFill>
                  </a:rPr>
                  <a:t> rate of bismuth in mol.s</a:t>
                </a:r>
                <a:r>
                  <a:rPr lang="fr-CH" sz="1600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sz="1600" dirty="0">
                    <a:solidFill>
                      <a:srgbClr val="0000FF"/>
                    </a:solidFill>
                  </a:rPr>
                  <a:t> as a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function</a:t>
                </a:r>
                <a:r>
                  <a:rPr lang="fr-CH" sz="1600" dirty="0">
                    <a:solidFill>
                      <a:srgbClr val="0000FF"/>
                    </a:solidFill>
                  </a:rPr>
                  <a:t> of time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under</a:t>
                </a:r>
                <a:r>
                  <a:rPr lang="fr-CH" sz="16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purely</a:t>
                </a:r>
                <a:r>
                  <a:rPr lang="fr-CH" sz="1600" dirty="0">
                    <a:solidFill>
                      <a:srgbClr val="0000FF"/>
                    </a:solidFill>
                  </a:rPr>
                  <a:t> mass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limiting</a:t>
                </a:r>
                <a:r>
                  <a:rPr lang="fr-CH" sz="16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regime</a:t>
                </a:r>
                <a:r>
                  <a:rPr lang="fr-CH" sz="1600" dirty="0">
                    <a:solidFill>
                      <a:srgbClr val="0000FF"/>
                    </a:solidFill>
                  </a:rPr>
                  <a:t> and in the absence of convection.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rabicParenR"/>
                </a:pPr>
                <a:r>
                  <a:rPr lang="fr-CH" sz="1600" dirty="0" err="1">
                    <a:solidFill>
                      <a:srgbClr val="0000FF"/>
                    </a:solidFill>
                  </a:rPr>
                  <a:t>Calculate</a:t>
                </a:r>
                <a:r>
                  <a:rPr lang="fr-CH" sz="1600" dirty="0">
                    <a:solidFill>
                      <a:srgbClr val="0000FF"/>
                    </a:solidFill>
                  </a:rPr>
                  <a:t> the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thickness</a:t>
                </a:r>
                <a:r>
                  <a:rPr lang="fr-CH" sz="1600" dirty="0">
                    <a:solidFill>
                      <a:srgbClr val="0000FF"/>
                    </a:solidFill>
                  </a:rPr>
                  <a:t> of the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deposit</a:t>
                </a:r>
                <a:r>
                  <a:rPr lang="fr-CH" sz="16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obtained</a:t>
                </a:r>
                <a:r>
                  <a:rPr lang="fr-CH" sz="16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after</a:t>
                </a:r>
                <a:r>
                  <a:rPr lang="fr-CH" sz="1600" dirty="0">
                    <a:solidFill>
                      <a:srgbClr val="0000FF"/>
                    </a:solidFill>
                  </a:rPr>
                  <a:t> 1000 s of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electroplating</a:t>
                </a:r>
                <a:r>
                  <a:rPr lang="fr-CH" sz="1600" dirty="0">
                    <a:solidFill>
                      <a:srgbClr val="0000FF"/>
                    </a:solidFill>
                  </a:rPr>
                  <a:t>  (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M</a:t>
                </a:r>
                <a:r>
                  <a:rPr lang="fr-CH" sz="1600" baseline="-25000" dirty="0" err="1">
                    <a:solidFill>
                      <a:srgbClr val="0000FF"/>
                    </a:solidFill>
                  </a:rPr>
                  <a:t>Bi</a:t>
                </a:r>
                <a:r>
                  <a:rPr lang="fr-CH" sz="1600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>
                    <a:solidFill>
                      <a:srgbClr val="0000FF"/>
                    </a:solidFill>
                  </a:rPr>
                  <a:t>= 208.98 g.mol</a:t>
                </a:r>
                <a:r>
                  <a:rPr lang="fr-CH" sz="1600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sz="16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CH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FF"/>
                    </a:solidFill>
                  </a:rPr>
                  <a:t> = 9.79 g.cm</a:t>
                </a:r>
                <a:r>
                  <a:rPr lang="en-US" sz="1600" baseline="30000" dirty="0">
                    <a:solidFill>
                      <a:srgbClr val="0000FF"/>
                    </a:solidFill>
                  </a:rPr>
                  <a:t>-3</a:t>
                </a:r>
                <a:r>
                  <a:rPr lang="en-US" sz="1600" dirty="0">
                    <a:solidFill>
                      <a:srgbClr val="0000FF"/>
                    </a:solidFill>
                  </a:rPr>
                  <a:t>).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rabicParenR"/>
                </a:pPr>
                <a:r>
                  <a:rPr lang="fr-CH" sz="1600" dirty="0" err="1">
                    <a:solidFill>
                      <a:srgbClr val="0000FF"/>
                    </a:solidFill>
                  </a:rPr>
                  <a:t>After</a:t>
                </a:r>
                <a:r>
                  <a:rPr lang="fr-CH" sz="1600" dirty="0">
                    <a:solidFill>
                      <a:srgbClr val="0000FF"/>
                    </a:solidFill>
                  </a:rPr>
                  <a:t> an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electrodeposition</a:t>
                </a:r>
                <a:r>
                  <a:rPr lang="fr-CH" sz="1600" dirty="0">
                    <a:solidFill>
                      <a:srgbClr val="0000FF"/>
                    </a:solidFill>
                  </a:rPr>
                  <a:t> of 1000 s, a total of 0.4 C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was</a:t>
                </a:r>
                <a:r>
                  <a:rPr lang="fr-CH" sz="16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integrated</a:t>
                </a:r>
                <a:r>
                  <a:rPr lang="fr-CH" sz="16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from</a:t>
                </a:r>
                <a:r>
                  <a:rPr lang="fr-CH" sz="1600" dirty="0">
                    <a:solidFill>
                      <a:srgbClr val="0000FF"/>
                    </a:solidFill>
                  </a:rPr>
                  <a:t> the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chronoamperometry</a:t>
                </a:r>
                <a:r>
                  <a:rPr lang="fr-CH" sz="1600" dirty="0">
                    <a:solidFill>
                      <a:srgbClr val="0000FF"/>
                    </a:solidFill>
                  </a:rPr>
                  <a:t> data.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Calculate</a:t>
                </a:r>
                <a:r>
                  <a:rPr lang="fr-CH" sz="1600" dirty="0">
                    <a:solidFill>
                      <a:srgbClr val="0000FF"/>
                    </a:solidFill>
                  </a:rPr>
                  <a:t> the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electrodeposition</a:t>
                </a:r>
                <a:r>
                  <a:rPr lang="fr-CH" sz="1600" dirty="0">
                    <a:solidFill>
                      <a:srgbClr val="0000FF"/>
                    </a:solidFill>
                  </a:rPr>
                  <a:t> </a:t>
                </a:r>
                <a:r>
                  <a:rPr lang="fr-CH" sz="1600" dirty="0" err="1">
                    <a:solidFill>
                      <a:srgbClr val="0000FF"/>
                    </a:solidFill>
                  </a:rPr>
                  <a:t>efficiency</a:t>
                </a:r>
                <a:r>
                  <a:rPr lang="fr-CH" sz="16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rabicParenR"/>
                </a:pPr>
                <a:r>
                  <a:rPr lang="en-US" sz="1600" dirty="0">
                    <a:solidFill>
                      <a:srgbClr val="0000FF"/>
                    </a:solidFill>
                  </a:rPr>
                  <a:t>What could have happened to the other electrons? How could you improve the efficiency?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rabicParenR"/>
                </a:pPr>
                <a:r>
                  <a:rPr lang="en-US" sz="1600" dirty="0">
                    <a:solidFill>
                      <a:srgbClr val="0000FF"/>
                    </a:solidFill>
                  </a:rPr>
                  <a:t>What parameters could allow you to tune the growth rate? What could be the trade-offs?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ECA778-B218-4DF1-8B9E-3DAC8E5AF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4191000"/>
                <a:ext cx="8686800" cy="2696059"/>
              </a:xfrm>
              <a:prstGeom prst="rect">
                <a:avLst/>
              </a:prstGeom>
              <a:blipFill>
                <a:blip r:embed="rId7"/>
                <a:stretch>
                  <a:fillRect l="-421" t="-679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49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>
            <a:extLst>
              <a:ext uri="{FF2B5EF4-FFF2-40B4-BE49-F238E27FC236}">
                <a16:creationId xmlns:a16="http://schemas.microsoft.com/office/drawing/2014/main" id="{36B560EA-3E48-4FD6-9003-C6FFA219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26</a:t>
            </a:fld>
            <a:endParaRPr lang="en-US" sz="140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9D5400B-F3D2-41D4-B89A-5B4F672F4955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3DA8E-AD91-41F2-87AD-679BDD6D67E0}"/>
              </a:ext>
            </a:extLst>
          </p:cNvPr>
          <p:cNvSpPr txBox="1"/>
          <p:nvPr/>
        </p:nvSpPr>
        <p:spPr>
          <a:xfrm>
            <a:off x="762000" y="762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fr-FR" sz="1800" dirty="0">
                <a:solidFill>
                  <a:srgbClr val="0000FF"/>
                </a:solidFill>
              </a:rPr>
              <a:t>Propose a protocole to </a:t>
            </a:r>
            <a:r>
              <a:rPr lang="fr-FR" sz="1800" dirty="0" err="1">
                <a:solidFill>
                  <a:srgbClr val="0000FF"/>
                </a:solidFill>
              </a:rPr>
              <a:t>measure</a:t>
            </a:r>
            <a:r>
              <a:rPr lang="fr-FR" sz="1800" dirty="0">
                <a:solidFill>
                  <a:srgbClr val="0000FF"/>
                </a:solidFill>
              </a:rPr>
              <a:t> the diffusion coefficient of Bi</a:t>
            </a:r>
            <a:r>
              <a:rPr lang="fr-FR" sz="1800" baseline="30000" dirty="0">
                <a:solidFill>
                  <a:srgbClr val="0000FF"/>
                </a:solidFill>
              </a:rPr>
              <a:t>3+</a:t>
            </a:r>
            <a:r>
              <a:rPr lang="fr-FR" sz="1800" dirty="0">
                <a:solidFill>
                  <a:srgbClr val="0000FF"/>
                </a:solidFill>
              </a:rPr>
              <a:t>.</a:t>
            </a:r>
            <a:endParaRPr lang="fr-FR" sz="1800" baseline="30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3">
                <a:extLst>
                  <a:ext uri="{FF2B5EF4-FFF2-40B4-BE49-F238E27FC236}">
                    <a16:creationId xmlns:a16="http://schemas.microsoft.com/office/drawing/2014/main" id="{023290A2-5064-4DDF-97BC-43677161DF9E}"/>
                  </a:ext>
                </a:extLst>
              </p:cNvPr>
              <p:cNvSpPr txBox="1"/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Cottrell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3">
                <a:extLst>
                  <a:ext uri="{FF2B5EF4-FFF2-40B4-BE49-F238E27FC236}">
                    <a16:creationId xmlns:a16="http://schemas.microsoft.com/office/drawing/2014/main" id="{023290A2-5064-4DDF-97BC-43677161D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blipFill>
                <a:blip r:embed="rId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D5DAD1E4-1197-4D19-B0AD-354EC30FCC69}"/>
              </a:ext>
            </a:extLst>
          </p:cNvPr>
          <p:cNvSpPr/>
          <p:nvPr/>
        </p:nvSpPr>
        <p:spPr>
          <a:xfrm>
            <a:off x="4906284" y="6096000"/>
            <a:ext cx="32004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E4EDBD-BA1C-4DA4-B928-73BB41E1C361}"/>
                  </a:ext>
                </a:extLst>
              </p:cNvPr>
              <p:cNvSpPr txBox="1"/>
              <p:nvPr/>
            </p:nvSpPr>
            <p:spPr>
              <a:xfrm>
                <a:off x="381000" y="1440637"/>
                <a:ext cx="8382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Cottrell</a:t>
                </a:r>
                <a:r>
                  <a:rPr lang="fr-FR" dirty="0"/>
                  <a:t> </a:t>
                </a:r>
                <a:r>
                  <a:rPr lang="fr-FR" dirty="0" err="1"/>
                  <a:t>law</a:t>
                </a:r>
                <a:r>
                  <a:rPr lang="fr-FR" dirty="0"/>
                  <a:t> can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used</a:t>
                </a:r>
                <a:r>
                  <a:rPr lang="fr-FR" dirty="0"/>
                  <a:t> to </a:t>
                </a:r>
                <a:r>
                  <a:rPr lang="fr-FR" dirty="0" err="1"/>
                  <a:t>measure</a:t>
                </a:r>
                <a:r>
                  <a:rPr lang="fr-FR" dirty="0"/>
                  <a:t> the diffusion coefficient of Bi</a:t>
                </a:r>
                <a:r>
                  <a:rPr lang="fr-FR" baseline="30000" dirty="0"/>
                  <a:t>3+</a:t>
                </a:r>
              </a:p>
              <a:p>
                <a:endParaRPr lang="fr-FR" dirty="0"/>
              </a:p>
              <a:p>
                <a:r>
                  <a:rPr lang="en-US" dirty="0"/>
                  <a:t>Let us apply a sufficiently large cathodic overpotential to the cathode so that the reaction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3+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⇀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𝐵𝑖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only limited by mass transfer.</a:t>
                </a:r>
              </a:p>
              <a:p>
                <a:endParaRPr lang="en-US" dirty="0"/>
              </a:p>
              <a:p>
                <a:r>
                  <a:rPr lang="en-US" dirty="0"/>
                  <a:t>Now, let’s plot the recorded current versus t</a:t>
                </a:r>
                <a:r>
                  <a:rPr lang="en-US" baseline="30000" dirty="0"/>
                  <a:t>-1/2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E4EDBD-BA1C-4DA4-B928-73BB41E1C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40637"/>
                <a:ext cx="8382000" cy="1754326"/>
              </a:xfrm>
              <a:prstGeom prst="rect">
                <a:avLst/>
              </a:prstGeom>
              <a:blipFill>
                <a:blip r:embed="rId4"/>
                <a:stretch>
                  <a:fillRect l="-655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7AAE9C-DFE3-4F78-AC60-BCA1B696A065}"/>
              </a:ext>
            </a:extLst>
          </p:cNvPr>
          <p:cNvCxnSpPr/>
          <p:nvPr/>
        </p:nvCxnSpPr>
        <p:spPr>
          <a:xfrm flipV="1">
            <a:off x="609600" y="3353732"/>
            <a:ext cx="0" cy="23612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B62E68-2BFD-42CE-9FCB-9764E8FEF183}"/>
              </a:ext>
            </a:extLst>
          </p:cNvPr>
          <p:cNvCxnSpPr>
            <a:cxnSpLocks/>
          </p:cNvCxnSpPr>
          <p:nvPr/>
        </p:nvCxnSpPr>
        <p:spPr>
          <a:xfrm>
            <a:off x="457200" y="3581400"/>
            <a:ext cx="3124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4D3A3A-43DA-45BD-9A72-DE9CB73F6903}"/>
              </a:ext>
            </a:extLst>
          </p:cNvPr>
          <p:cNvCxnSpPr>
            <a:cxnSpLocks/>
          </p:cNvCxnSpPr>
          <p:nvPr/>
        </p:nvCxnSpPr>
        <p:spPr>
          <a:xfrm flipH="1" flipV="1">
            <a:off x="609600" y="3581400"/>
            <a:ext cx="2514600" cy="1835963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6BEAC1E-FE6F-4FE4-B92D-1CA24588AFB0}"/>
              </a:ext>
            </a:extLst>
          </p:cNvPr>
          <p:cNvSpPr txBox="1"/>
          <p:nvPr/>
        </p:nvSpPr>
        <p:spPr>
          <a:xfrm>
            <a:off x="609600" y="319496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C62054F-476C-4B3F-ABBE-5D01C28ABAAD}"/>
              </a:ext>
            </a:extLst>
          </p:cNvPr>
          <p:cNvSpPr txBox="1"/>
          <p:nvPr/>
        </p:nvSpPr>
        <p:spPr>
          <a:xfrm>
            <a:off x="3571777" y="3379629"/>
            <a:ext cx="761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</a:t>
            </a:r>
            <a:r>
              <a:rPr lang="fr-FR" baseline="30000" dirty="0"/>
              <a:t>-1/2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9C75B6-B72A-4547-A179-931621331D60}"/>
              </a:ext>
            </a:extLst>
          </p:cNvPr>
          <p:cNvCxnSpPr/>
          <p:nvPr/>
        </p:nvCxnSpPr>
        <p:spPr>
          <a:xfrm>
            <a:off x="1447800" y="41910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3C573866-6F0A-4F1B-898E-3D02FE861FB3}"/>
              </a:ext>
            </a:extLst>
          </p:cNvPr>
          <p:cNvSpPr/>
          <p:nvPr/>
        </p:nvSpPr>
        <p:spPr>
          <a:xfrm>
            <a:off x="1676401" y="4014781"/>
            <a:ext cx="228592" cy="457200"/>
          </a:xfrm>
          <a:prstGeom prst="arc">
            <a:avLst>
              <a:gd name="adj1" fmla="val 20435483"/>
              <a:gd name="adj2" fmla="val 47628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E05011-62DE-4B1A-8557-CB399C248C59}"/>
                  </a:ext>
                </a:extLst>
              </p:cNvPr>
              <p:cNvSpPr txBox="1"/>
              <p:nvPr/>
            </p:nvSpPr>
            <p:spPr>
              <a:xfrm>
                <a:off x="4419600" y="3581400"/>
                <a:ext cx="4495796" cy="260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We </a:t>
                </a:r>
                <a:r>
                  <a:rPr lang="fr-FR" dirty="0" err="1"/>
                  <a:t>should</a:t>
                </a:r>
                <a:r>
                  <a:rPr lang="fr-FR" dirty="0"/>
                  <a:t> </a:t>
                </a:r>
                <a:r>
                  <a:rPr lang="fr-FR" dirty="0" err="1"/>
                  <a:t>obtain</a:t>
                </a:r>
                <a:r>
                  <a:rPr lang="fr-FR" dirty="0"/>
                  <a:t> a straight line </a:t>
                </a:r>
                <a:r>
                  <a:rPr lang="fr-FR" dirty="0" err="1"/>
                  <a:t>crossing</a:t>
                </a:r>
                <a:r>
                  <a:rPr lang="fr-FR" dirty="0"/>
                  <a:t> the </a:t>
                </a:r>
                <a:r>
                  <a:rPr lang="fr-FR" dirty="0" err="1"/>
                  <a:t>origin</a:t>
                </a:r>
                <a:r>
                  <a:rPr lang="fr-FR" dirty="0"/>
                  <a:t> of the plot.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fr-FR" dirty="0"/>
                  <a:t> can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calculated</a:t>
                </a:r>
                <a:r>
                  <a:rPr lang="fr-FR" dirty="0"/>
                  <a:t> </a:t>
                </a:r>
                <a:r>
                  <a:rPr lang="fr-FR" dirty="0" err="1"/>
                  <a:t>from</a:t>
                </a:r>
                <a:r>
                  <a:rPr lang="fr-FR" dirty="0"/>
                  <a:t> </a:t>
                </a:r>
                <a:r>
                  <a:rPr lang="fr-FR" dirty="0" err="1"/>
                  <a:t>its</a:t>
                </a:r>
                <a:r>
                  <a:rPr lang="fr-FR" dirty="0"/>
                  <a:t> </a:t>
                </a:r>
                <a:r>
                  <a:rPr lang="fr-FR" dirty="0" err="1"/>
                  <a:t>slope</a:t>
                </a:r>
                <a:r>
                  <a:rPr lang="fr-FR" dirty="0"/>
                  <a:t> s:</a:t>
                </a:r>
              </a:p>
              <a:p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𝐵𝑖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𝑧𝐹</m:t>
                                  </m:r>
                                  <m:sSup>
                                    <m:sSupPr>
                                      <m:ctrlP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p>
                                      <m:r>
                                        <a:rPr lang="fr-CH" i="1">
                                          <a:latin typeface="Cambria Math" panose="02040503050406030204" pitchFamily="18" charset="0"/>
                                        </a:rPr>
                                        <m:t>𝑠𝑜𝑙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  <a:p>
                <a:endParaRPr lang="fr-F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E05011-62DE-4B1A-8557-CB399C248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581400"/>
                <a:ext cx="4495796" cy="2603790"/>
              </a:xfrm>
              <a:prstGeom prst="rect">
                <a:avLst/>
              </a:prstGeom>
              <a:blipFill>
                <a:blip r:embed="rId5"/>
                <a:stretch>
                  <a:fillRect l="-1085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DCF92B-BC8B-4BA1-814E-0119350DFB8F}"/>
                  </a:ext>
                </a:extLst>
              </p:cNvPr>
              <p:cNvSpPr txBox="1"/>
              <p:nvPr/>
            </p:nvSpPr>
            <p:spPr>
              <a:xfrm>
                <a:off x="194734" y="4014781"/>
                <a:ext cx="4580466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CH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𝑧𝐹</m:t>
                      </m:r>
                      <m:sSup>
                        <m:sSupPr>
                          <m:ctrlPr>
                            <a:rPr lang="fr-CH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H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CH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𝑠𝑜𝑙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fr-CH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CH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H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fr-CH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DDCF92B-BC8B-4BA1-814E-0119350DF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4" y="4014781"/>
                <a:ext cx="4580466" cy="7288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075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>
            <a:extLst>
              <a:ext uri="{FF2B5EF4-FFF2-40B4-BE49-F238E27FC236}">
                <a16:creationId xmlns:a16="http://schemas.microsoft.com/office/drawing/2014/main" id="{36B560EA-3E48-4FD6-9003-C6FFA219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27</a:t>
            </a:fld>
            <a:endParaRPr lang="en-US" sz="140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9D5400B-F3D2-41D4-B89A-5B4F672F4955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3DA8E-AD91-41F2-87AD-679BDD6D67E0}"/>
              </a:ext>
            </a:extLst>
          </p:cNvPr>
          <p:cNvSpPr txBox="1"/>
          <p:nvPr/>
        </p:nvSpPr>
        <p:spPr>
          <a:xfrm>
            <a:off x="762000" y="762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fr-FR" sz="1800" dirty="0">
                <a:solidFill>
                  <a:srgbClr val="0000FF"/>
                </a:solidFill>
              </a:rPr>
              <a:t>Propose a protocole to </a:t>
            </a:r>
            <a:r>
              <a:rPr lang="fr-FR" sz="1800" dirty="0" err="1">
                <a:solidFill>
                  <a:srgbClr val="0000FF"/>
                </a:solidFill>
              </a:rPr>
              <a:t>measure</a:t>
            </a:r>
            <a:r>
              <a:rPr lang="fr-FR" sz="1800" dirty="0">
                <a:solidFill>
                  <a:srgbClr val="0000FF"/>
                </a:solidFill>
              </a:rPr>
              <a:t> the diffusion coefficient of Bi</a:t>
            </a:r>
            <a:r>
              <a:rPr lang="fr-FR" sz="1800" baseline="30000" dirty="0">
                <a:solidFill>
                  <a:srgbClr val="0000FF"/>
                </a:solidFill>
              </a:rPr>
              <a:t>3+</a:t>
            </a:r>
            <a:r>
              <a:rPr lang="fr-FR" sz="1800" dirty="0">
                <a:solidFill>
                  <a:srgbClr val="0000FF"/>
                </a:solidFill>
              </a:rPr>
              <a:t>.</a:t>
            </a:r>
            <a:endParaRPr lang="fr-FR" sz="1800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4EDBD-BA1C-4DA4-B928-73BB41E1C361}"/>
              </a:ext>
            </a:extLst>
          </p:cNvPr>
          <p:cNvSpPr txBox="1"/>
          <p:nvPr/>
        </p:nvSpPr>
        <p:spPr>
          <a:xfrm>
            <a:off x="381000" y="1440637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electrochemical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, no </a:t>
            </a:r>
            <a:r>
              <a:rPr lang="fr-FR" dirty="0" err="1"/>
              <a:t>steady</a:t>
            </a:r>
            <a:r>
              <a:rPr lang="fr-FR" dirty="0"/>
              <a:t> state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reached</a:t>
            </a:r>
            <a:r>
              <a:rPr lang="fr-FR" dirty="0"/>
              <a:t> !!!</a:t>
            </a:r>
          </a:p>
          <a:p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better</a:t>
            </a:r>
            <a:r>
              <a:rPr lang="fr-FR" dirty="0"/>
              <a:t> protocole </a:t>
            </a:r>
            <a:r>
              <a:rPr lang="fr-FR" dirty="0" err="1"/>
              <a:t>is</a:t>
            </a:r>
            <a:r>
              <a:rPr lang="fr-FR" dirty="0"/>
              <a:t> the Sand-Bard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corrects surface modifications</a:t>
            </a:r>
            <a:endParaRPr lang="en-US" dirty="0"/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FE081E59-00C8-4943-A04A-9F81C18C9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625933"/>
            <a:ext cx="4471818" cy="232706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06766B-7D1A-4F4C-96CB-58ADF5732618}"/>
              </a:ext>
            </a:extLst>
          </p:cNvPr>
          <p:cNvCxnSpPr/>
          <p:nvPr/>
        </p:nvCxnSpPr>
        <p:spPr>
          <a:xfrm>
            <a:off x="1143000" y="405507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04C836-8344-44C3-BF1C-723727A6DCCE}"/>
              </a:ext>
            </a:extLst>
          </p:cNvPr>
          <p:cNvCxnSpPr/>
          <p:nvPr/>
        </p:nvCxnSpPr>
        <p:spPr>
          <a:xfrm>
            <a:off x="1130300" y="44577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11395A-70C6-42CA-9BB0-D986AFE321EB}"/>
              </a:ext>
            </a:extLst>
          </p:cNvPr>
          <p:cNvCxnSpPr/>
          <p:nvPr/>
        </p:nvCxnSpPr>
        <p:spPr>
          <a:xfrm>
            <a:off x="2971800" y="4058245"/>
            <a:ext cx="0" cy="39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C91E4A-E34A-4E01-BB83-520B416B9E4C}"/>
              </a:ext>
            </a:extLst>
          </p:cNvPr>
          <p:cNvSpPr txBox="1"/>
          <p:nvPr/>
        </p:nvSpPr>
        <p:spPr>
          <a:xfrm>
            <a:off x="12192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Current</a:t>
            </a:r>
            <a:r>
              <a:rPr lang="fr-FR" dirty="0"/>
              <a:t> impulses &gt; |</a:t>
            </a:r>
            <a:r>
              <a:rPr lang="fr-FR" dirty="0" err="1"/>
              <a:t>i</a:t>
            </a:r>
            <a:r>
              <a:rPr lang="fr-FR" baseline="-25000" dirty="0" err="1"/>
              <a:t>lim</a:t>
            </a:r>
            <a:r>
              <a:rPr lang="fr-FR" dirty="0"/>
              <a:t>|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16C50B-D15F-4EC4-8739-B0433E4C3C17}"/>
              </a:ext>
            </a:extLst>
          </p:cNvPr>
          <p:cNvCxnSpPr/>
          <p:nvPr/>
        </p:nvCxnSpPr>
        <p:spPr>
          <a:xfrm flipV="1">
            <a:off x="5029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73C4ED-E4FE-47A9-BCFF-84CDD644661D}"/>
              </a:ext>
            </a:extLst>
          </p:cNvPr>
          <p:cNvCxnSpPr>
            <a:cxnSpLocks/>
          </p:cNvCxnSpPr>
          <p:nvPr/>
        </p:nvCxnSpPr>
        <p:spPr>
          <a:xfrm>
            <a:off x="4800600" y="2895600"/>
            <a:ext cx="411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83EB68-E564-4631-B5C9-F0DBCD19CCCC}"/>
              </a:ext>
            </a:extLst>
          </p:cNvPr>
          <p:cNvSpPr txBox="1"/>
          <p:nvPr/>
        </p:nvSpPr>
        <p:spPr>
          <a:xfrm>
            <a:off x="5029201" y="2438400"/>
            <a:ext cx="14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Potential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C32E78-692F-48A5-B56F-28EEDB80AB8B}"/>
              </a:ext>
            </a:extLst>
          </p:cNvPr>
          <p:cNvSpPr txBox="1"/>
          <p:nvPr/>
        </p:nvSpPr>
        <p:spPr>
          <a:xfrm>
            <a:off x="8381998" y="2895600"/>
            <a:ext cx="63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AEC6A8-2F0B-412A-9CB8-532A05603EFE}"/>
              </a:ext>
            </a:extLst>
          </p:cNvPr>
          <p:cNvCxnSpPr/>
          <p:nvPr/>
        </p:nvCxnSpPr>
        <p:spPr>
          <a:xfrm>
            <a:off x="5410200" y="3886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C7BC05-1D55-4042-AE62-280EE2186D27}"/>
              </a:ext>
            </a:extLst>
          </p:cNvPr>
          <p:cNvCxnSpPr/>
          <p:nvPr/>
        </p:nvCxnSpPr>
        <p:spPr>
          <a:xfrm>
            <a:off x="6553200" y="4842933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66CAD9A-30B0-4693-8251-62C74AFB0799}"/>
              </a:ext>
            </a:extLst>
          </p:cNvPr>
          <p:cNvSpPr/>
          <p:nvPr/>
        </p:nvSpPr>
        <p:spPr>
          <a:xfrm>
            <a:off x="5033433" y="2895600"/>
            <a:ext cx="867834" cy="999067"/>
          </a:xfrm>
          <a:custGeom>
            <a:avLst/>
            <a:gdLst>
              <a:gd name="connsiteX0" fmla="*/ 0 w 867834"/>
              <a:gd name="connsiteY0" fmla="*/ 0 h 999067"/>
              <a:gd name="connsiteX1" fmla="*/ 279400 w 867834"/>
              <a:gd name="connsiteY1" fmla="*/ 821267 h 999067"/>
              <a:gd name="connsiteX2" fmla="*/ 867834 w 867834"/>
              <a:gd name="connsiteY2" fmla="*/ 999067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834" h="999067">
                <a:moveTo>
                  <a:pt x="0" y="0"/>
                </a:moveTo>
                <a:cubicBezTo>
                  <a:pt x="67380" y="327378"/>
                  <a:pt x="134761" y="654756"/>
                  <a:pt x="279400" y="821267"/>
                </a:cubicBezTo>
                <a:cubicBezTo>
                  <a:pt x="424039" y="987778"/>
                  <a:pt x="645936" y="993422"/>
                  <a:pt x="867834" y="9990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401B2EE-6320-491B-AFCE-B3532B628C80}"/>
              </a:ext>
            </a:extLst>
          </p:cNvPr>
          <p:cNvSpPr/>
          <p:nvPr/>
        </p:nvSpPr>
        <p:spPr>
          <a:xfrm>
            <a:off x="7454900" y="3881967"/>
            <a:ext cx="944033" cy="956733"/>
          </a:xfrm>
          <a:custGeom>
            <a:avLst/>
            <a:gdLst>
              <a:gd name="connsiteX0" fmla="*/ 0 w 944033"/>
              <a:gd name="connsiteY0" fmla="*/ 0 h 956733"/>
              <a:gd name="connsiteX1" fmla="*/ 368300 w 944033"/>
              <a:gd name="connsiteY1" fmla="*/ 148166 h 956733"/>
              <a:gd name="connsiteX2" fmla="*/ 626533 w 944033"/>
              <a:gd name="connsiteY2" fmla="*/ 808566 h 956733"/>
              <a:gd name="connsiteX3" fmla="*/ 944033 w 944033"/>
              <a:gd name="connsiteY3" fmla="*/ 956733 h 95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033" h="956733">
                <a:moveTo>
                  <a:pt x="0" y="0"/>
                </a:moveTo>
                <a:cubicBezTo>
                  <a:pt x="131939" y="6702"/>
                  <a:pt x="263878" y="13405"/>
                  <a:pt x="368300" y="148166"/>
                </a:cubicBezTo>
                <a:cubicBezTo>
                  <a:pt x="472722" y="282927"/>
                  <a:pt x="530578" y="673805"/>
                  <a:pt x="626533" y="808566"/>
                </a:cubicBezTo>
                <a:cubicBezTo>
                  <a:pt x="722488" y="943327"/>
                  <a:pt x="833260" y="950030"/>
                  <a:pt x="944033" y="9567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9F3597-2817-4B9B-8204-D49210AFD992}"/>
              </a:ext>
            </a:extLst>
          </p:cNvPr>
          <p:cNvCxnSpPr/>
          <p:nvPr/>
        </p:nvCxnSpPr>
        <p:spPr>
          <a:xfrm>
            <a:off x="5353050" y="2891367"/>
            <a:ext cx="12700" cy="9863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DC60F89-A4A3-4939-82D7-386FE2F88EE6}"/>
              </a:ext>
            </a:extLst>
          </p:cNvPr>
          <p:cNvSpPr txBox="1"/>
          <p:nvPr/>
        </p:nvSpPr>
        <p:spPr>
          <a:xfrm>
            <a:off x="5339650" y="3044296"/>
            <a:ext cx="318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Surface </a:t>
            </a:r>
            <a:r>
              <a:rPr lang="fr-FR" sz="1400" dirty="0" err="1">
                <a:solidFill>
                  <a:srgbClr val="FF0000"/>
                </a:solidFill>
              </a:rPr>
              <a:t>effects</a:t>
            </a:r>
            <a:r>
              <a:rPr lang="fr-FR" sz="1400" dirty="0">
                <a:solidFill>
                  <a:srgbClr val="FF0000"/>
                </a:solidFill>
              </a:rPr>
              <a:t> (EDL, contaminants…)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AC349-7D78-4A6E-B2B1-B66685F33C7C}"/>
                  </a:ext>
                </a:extLst>
              </p:cNvPr>
              <p:cNvSpPr txBox="1"/>
              <p:nvPr/>
            </p:nvSpPr>
            <p:spPr>
              <a:xfrm>
                <a:off x="7095067" y="3352800"/>
                <a:ext cx="24115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AC349-7D78-4A6E-B2B1-B66685F33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067" y="3352800"/>
                <a:ext cx="241158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B9A50F-19D2-4BCE-BF47-7AFA82B0A215}"/>
              </a:ext>
            </a:extLst>
          </p:cNvPr>
          <p:cNvCxnSpPr>
            <a:cxnSpLocks/>
          </p:cNvCxnSpPr>
          <p:nvPr/>
        </p:nvCxnSpPr>
        <p:spPr>
          <a:xfrm flipH="1">
            <a:off x="7890933" y="3596819"/>
            <a:ext cx="420356" cy="266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013A2B-3A99-4EAB-96DF-1E7E86EF4CE4}"/>
                  </a:ext>
                </a:extLst>
              </p:cNvPr>
              <p:cNvSpPr txBox="1"/>
              <p:nvPr/>
            </p:nvSpPr>
            <p:spPr>
              <a:xfrm>
                <a:off x="7124700" y="5102423"/>
                <a:ext cx="24115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013A2B-3A99-4EAB-96DF-1E7E86EF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5102423"/>
                <a:ext cx="241158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B8E5FD9-4D69-43BE-B2F6-795636D6718F}"/>
              </a:ext>
            </a:extLst>
          </p:cNvPr>
          <p:cNvCxnSpPr>
            <a:cxnSpLocks/>
          </p:cNvCxnSpPr>
          <p:nvPr/>
        </p:nvCxnSpPr>
        <p:spPr>
          <a:xfrm flipH="1" flipV="1">
            <a:off x="7331076" y="4953001"/>
            <a:ext cx="250824" cy="194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69368C-1E86-4AB3-B3F2-B93A8C056691}"/>
              </a:ext>
            </a:extLst>
          </p:cNvPr>
          <p:cNvCxnSpPr/>
          <p:nvPr/>
        </p:nvCxnSpPr>
        <p:spPr>
          <a:xfrm>
            <a:off x="7742767" y="3674434"/>
            <a:ext cx="419100" cy="14506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8AC7E3E-08B0-4667-9D18-01A6362C5F3A}"/>
              </a:ext>
            </a:extLst>
          </p:cNvPr>
          <p:cNvCxnSpPr>
            <a:cxnSpLocks/>
          </p:cNvCxnSpPr>
          <p:nvPr/>
        </p:nvCxnSpPr>
        <p:spPr>
          <a:xfrm flipV="1">
            <a:off x="5029200" y="3881966"/>
            <a:ext cx="2772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B94809C-DD52-4197-A3A6-41D3682DF4EE}"/>
              </a:ext>
            </a:extLst>
          </p:cNvPr>
          <p:cNvSpPr txBox="1"/>
          <p:nvPr/>
        </p:nvSpPr>
        <p:spPr>
          <a:xfrm>
            <a:off x="6400800" y="3530945"/>
            <a:ext cx="4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endParaRPr lang="en-US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7EC6898-267A-4654-903D-67C9DFC3C366}"/>
              </a:ext>
            </a:extLst>
          </p:cNvPr>
          <p:cNvGrpSpPr/>
          <p:nvPr/>
        </p:nvGrpSpPr>
        <p:grpSpPr>
          <a:xfrm>
            <a:off x="381000" y="5334000"/>
            <a:ext cx="8381999" cy="1538113"/>
            <a:chOff x="381000" y="5334000"/>
            <a:chExt cx="8381999" cy="1538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86A9B27-1F12-484C-A71A-46D8910C312C}"/>
                    </a:ext>
                  </a:extLst>
                </p:cNvPr>
                <p:cNvSpPr txBox="1"/>
                <p:nvPr/>
              </p:nvSpPr>
              <p:spPr>
                <a:xfrm>
                  <a:off x="381000" y="5334000"/>
                  <a:ext cx="8381999" cy="15381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At the transition time </a:t>
                  </a:r>
                  <a:r>
                    <a:rPr lang="el-GR" dirty="0"/>
                    <a:t>τ</a:t>
                  </a:r>
                  <a:r>
                    <a:rPr lang="fr-FR" dirty="0"/>
                    <a:t>, the flow of Bi</a:t>
                  </a:r>
                  <a:r>
                    <a:rPr lang="fr-FR" baseline="30000" dirty="0"/>
                    <a:t>3+</a:t>
                  </a:r>
                  <a:r>
                    <a:rPr lang="fr-FR" dirty="0"/>
                    <a:t> </a:t>
                  </a:r>
                  <a:r>
                    <a:rPr lang="fr-FR" dirty="0" err="1"/>
                    <a:t>becomes</a:t>
                  </a:r>
                  <a:r>
                    <a:rPr lang="fr-FR" dirty="0"/>
                    <a:t> </a:t>
                  </a:r>
                  <a:r>
                    <a:rPr lang="fr-FR" dirty="0" err="1"/>
                    <a:t>insufficient</a:t>
                  </a:r>
                  <a:r>
                    <a:rPr lang="fr-FR" dirty="0"/>
                    <a:t> to </a:t>
                  </a:r>
                  <a:r>
                    <a:rPr lang="fr-FR" dirty="0" err="1"/>
                    <a:t>sustain</a:t>
                  </a:r>
                  <a:r>
                    <a:rPr lang="fr-FR" dirty="0"/>
                    <a:t> the </a:t>
                  </a:r>
                  <a:r>
                    <a:rPr lang="fr-FR" dirty="0" err="1"/>
                    <a:t>current</a:t>
                  </a:r>
                  <a:endParaRPr lang="fr-FR" dirty="0"/>
                </a:p>
                <a:p>
                  <a:pPr marL="285750" indent="-285750">
                    <a:buFont typeface="Wingdings" panose="05000000000000000000" pitchFamily="2" charset="2"/>
                    <a:buChar char="à"/>
                  </a:pP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The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potential</a:t>
                  </a: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 jumps to the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next</a:t>
                  </a: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reduction</a:t>
                  </a: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potential</a:t>
                  </a:r>
                  <a:endParaRPr lang="fr-F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à"/>
                  </a:pPr>
                  <a:endParaRPr lang="fr-F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</m:rad>
                        <m:r>
                          <a:rPr lang="fr-FR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𝑧𝐹𝐴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f>
                          <m:fPr>
                            <m:ctrlP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r>
                          <a:rPr lang="fr-FR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b="0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86A9B27-1F12-484C-A71A-46D8910C3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334000"/>
                  <a:ext cx="8381999" cy="1538113"/>
                </a:xfrm>
                <a:prstGeom prst="rect">
                  <a:avLst/>
                </a:prstGeom>
                <a:blipFill>
                  <a:blip r:embed="rId6"/>
                  <a:stretch>
                    <a:fillRect l="-655" t="-19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51BF6AB-36C3-4E7E-BB3D-94005A1F49A9}"/>
                </a:ext>
              </a:extLst>
            </p:cNvPr>
            <p:cNvSpPr txBox="1"/>
            <p:nvPr/>
          </p:nvSpPr>
          <p:spPr>
            <a:xfrm>
              <a:off x="1513417" y="6280705"/>
              <a:ext cx="190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FF"/>
                  </a:solidFill>
                </a:rPr>
                <a:t>Sand </a:t>
              </a:r>
              <a:r>
                <a:rPr lang="fr-FR" dirty="0" err="1">
                  <a:solidFill>
                    <a:srgbClr val="0000FF"/>
                  </a:solidFill>
                </a:rPr>
                <a:t>equation</a:t>
              </a:r>
              <a:r>
                <a:rPr lang="fr-FR" dirty="0">
                  <a:solidFill>
                    <a:srgbClr val="0000FF"/>
                  </a:solidFill>
                </a:rPr>
                <a:t>: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21B6DA5-FB3B-4CF9-8624-5313B960A347}"/>
                </a:ext>
              </a:extLst>
            </p:cNvPr>
            <p:cNvSpPr txBox="1"/>
            <p:nvPr/>
          </p:nvSpPr>
          <p:spPr>
            <a:xfrm>
              <a:off x="5963348" y="6280705"/>
              <a:ext cx="2647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Bard surface correction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5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11">
            <a:extLst>
              <a:ext uri="{FF2B5EF4-FFF2-40B4-BE49-F238E27FC236}">
                <a16:creationId xmlns:a16="http://schemas.microsoft.com/office/drawing/2014/main" id="{36B560EA-3E48-4FD6-9003-C6FFA219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28</a:t>
            </a:fld>
            <a:endParaRPr lang="en-US" sz="1400"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9D5400B-F3D2-41D4-B89A-5B4F672F4955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3DA8E-AD91-41F2-87AD-679BDD6D67E0}"/>
              </a:ext>
            </a:extLst>
          </p:cNvPr>
          <p:cNvSpPr txBox="1"/>
          <p:nvPr/>
        </p:nvSpPr>
        <p:spPr>
          <a:xfrm>
            <a:off x="762000" y="762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fr-FR" sz="1800" dirty="0">
                <a:solidFill>
                  <a:srgbClr val="0000FF"/>
                </a:solidFill>
              </a:rPr>
              <a:t>Propose a protocole to </a:t>
            </a:r>
            <a:r>
              <a:rPr lang="fr-FR" sz="1800" dirty="0" err="1">
                <a:solidFill>
                  <a:srgbClr val="0000FF"/>
                </a:solidFill>
              </a:rPr>
              <a:t>measure</a:t>
            </a:r>
            <a:r>
              <a:rPr lang="fr-FR" sz="1800" dirty="0">
                <a:solidFill>
                  <a:srgbClr val="0000FF"/>
                </a:solidFill>
              </a:rPr>
              <a:t> the diffusion coefficient of Bi</a:t>
            </a:r>
            <a:r>
              <a:rPr lang="fr-FR" sz="1800" baseline="30000" dirty="0">
                <a:solidFill>
                  <a:srgbClr val="0000FF"/>
                </a:solidFill>
              </a:rPr>
              <a:t>3+</a:t>
            </a:r>
            <a:r>
              <a:rPr lang="fr-FR" sz="1800" dirty="0">
                <a:solidFill>
                  <a:srgbClr val="0000FF"/>
                </a:solidFill>
              </a:rPr>
              <a:t>.</a:t>
            </a:r>
            <a:endParaRPr lang="fr-FR" sz="1800" baseline="300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E4EDBD-BA1C-4DA4-B928-73BB41E1C361}"/>
              </a:ext>
            </a:extLst>
          </p:cNvPr>
          <p:cNvSpPr txBox="1"/>
          <p:nvPr/>
        </p:nvSpPr>
        <p:spPr>
          <a:xfrm>
            <a:off x="381000" y="1440637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</a:t>
            </a:r>
            <a:r>
              <a:rPr lang="fr-FR" dirty="0" err="1"/>
              <a:t>electrochemical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, no </a:t>
            </a:r>
            <a:r>
              <a:rPr lang="fr-FR" dirty="0" err="1"/>
              <a:t>steady</a:t>
            </a:r>
            <a:r>
              <a:rPr lang="fr-FR" dirty="0"/>
              <a:t> state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reached</a:t>
            </a:r>
            <a:r>
              <a:rPr lang="fr-FR" dirty="0"/>
              <a:t> !!!</a:t>
            </a:r>
          </a:p>
          <a:p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better</a:t>
            </a:r>
            <a:r>
              <a:rPr lang="fr-FR" dirty="0"/>
              <a:t> protocole </a:t>
            </a:r>
            <a:r>
              <a:rPr lang="fr-FR" dirty="0" err="1"/>
              <a:t>is</a:t>
            </a:r>
            <a:r>
              <a:rPr lang="fr-FR" dirty="0"/>
              <a:t> the Sand-Bard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corrects surface modifications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16C50B-D15F-4EC4-8739-B0433E4C3C17}"/>
              </a:ext>
            </a:extLst>
          </p:cNvPr>
          <p:cNvCxnSpPr/>
          <p:nvPr/>
        </p:nvCxnSpPr>
        <p:spPr>
          <a:xfrm flipV="1">
            <a:off x="5334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73C4ED-E4FE-47A9-BCFF-84CDD644661D}"/>
              </a:ext>
            </a:extLst>
          </p:cNvPr>
          <p:cNvCxnSpPr>
            <a:cxnSpLocks/>
          </p:cNvCxnSpPr>
          <p:nvPr/>
        </p:nvCxnSpPr>
        <p:spPr>
          <a:xfrm>
            <a:off x="304800" y="4800600"/>
            <a:ext cx="411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83EB68-E564-4631-B5C9-F0DBCD19CCCC}"/>
              </a:ext>
            </a:extLst>
          </p:cNvPr>
          <p:cNvSpPr txBox="1"/>
          <p:nvPr/>
        </p:nvSpPr>
        <p:spPr>
          <a:xfrm>
            <a:off x="5029201" y="2438400"/>
            <a:ext cx="14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Potential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C32E78-692F-48A5-B56F-28EEDB80AB8B}"/>
              </a:ext>
            </a:extLst>
          </p:cNvPr>
          <p:cNvSpPr txBox="1"/>
          <p:nvPr/>
        </p:nvSpPr>
        <p:spPr>
          <a:xfrm>
            <a:off x="8381998" y="2895600"/>
            <a:ext cx="63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AEC6A8-2F0B-412A-9CB8-532A05603EFE}"/>
              </a:ext>
            </a:extLst>
          </p:cNvPr>
          <p:cNvCxnSpPr/>
          <p:nvPr/>
        </p:nvCxnSpPr>
        <p:spPr>
          <a:xfrm>
            <a:off x="5410200" y="388620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C7BC05-1D55-4042-AE62-280EE2186D27}"/>
              </a:ext>
            </a:extLst>
          </p:cNvPr>
          <p:cNvCxnSpPr/>
          <p:nvPr/>
        </p:nvCxnSpPr>
        <p:spPr>
          <a:xfrm>
            <a:off x="6553200" y="4842933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4F1BA4-99A1-437D-B414-4EC4787138DC}"/>
              </a:ext>
            </a:extLst>
          </p:cNvPr>
          <p:cNvSpPr/>
          <p:nvPr/>
        </p:nvSpPr>
        <p:spPr>
          <a:xfrm>
            <a:off x="5029200" y="2891367"/>
            <a:ext cx="393700" cy="1005455"/>
          </a:xfrm>
          <a:custGeom>
            <a:avLst/>
            <a:gdLst>
              <a:gd name="connsiteX0" fmla="*/ 0 w 393700"/>
              <a:gd name="connsiteY0" fmla="*/ 0 h 1005455"/>
              <a:gd name="connsiteX1" fmla="*/ 114300 w 393700"/>
              <a:gd name="connsiteY1" fmla="*/ 863600 h 1005455"/>
              <a:gd name="connsiteX2" fmla="*/ 393700 w 393700"/>
              <a:gd name="connsiteY2" fmla="*/ 994833 h 100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700" h="1005455">
                <a:moveTo>
                  <a:pt x="0" y="0"/>
                </a:moveTo>
                <a:cubicBezTo>
                  <a:pt x="24341" y="348897"/>
                  <a:pt x="48683" y="697795"/>
                  <a:pt x="114300" y="863600"/>
                </a:cubicBezTo>
                <a:cubicBezTo>
                  <a:pt x="179917" y="1029405"/>
                  <a:pt x="286808" y="1012119"/>
                  <a:pt x="393700" y="994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2F581BA-16D8-4FF4-AE81-2204146EE0E1}"/>
              </a:ext>
            </a:extLst>
          </p:cNvPr>
          <p:cNvSpPr/>
          <p:nvPr/>
        </p:nvSpPr>
        <p:spPr>
          <a:xfrm>
            <a:off x="5033433" y="2882900"/>
            <a:ext cx="402167" cy="999067"/>
          </a:xfrm>
          <a:custGeom>
            <a:avLst/>
            <a:gdLst>
              <a:gd name="connsiteX0" fmla="*/ 0 w 402167"/>
              <a:gd name="connsiteY0" fmla="*/ 0 h 999067"/>
              <a:gd name="connsiteX1" fmla="*/ 143934 w 402167"/>
              <a:gd name="connsiteY1" fmla="*/ 829733 h 999067"/>
              <a:gd name="connsiteX2" fmla="*/ 402167 w 402167"/>
              <a:gd name="connsiteY2" fmla="*/ 999067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167" h="999067">
                <a:moveTo>
                  <a:pt x="0" y="0"/>
                </a:moveTo>
                <a:cubicBezTo>
                  <a:pt x="38453" y="331611"/>
                  <a:pt x="76906" y="663222"/>
                  <a:pt x="143934" y="829733"/>
                </a:cubicBezTo>
                <a:cubicBezTo>
                  <a:pt x="210962" y="996244"/>
                  <a:pt x="306564" y="997655"/>
                  <a:pt x="402167" y="9990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66CAD9A-30B0-4693-8251-62C74AFB0799}"/>
              </a:ext>
            </a:extLst>
          </p:cNvPr>
          <p:cNvSpPr/>
          <p:nvPr/>
        </p:nvSpPr>
        <p:spPr>
          <a:xfrm>
            <a:off x="5033433" y="2895600"/>
            <a:ext cx="867834" cy="999067"/>
          </a:xfrm>
          <a:custGeom>
            <a:avLst/>
            <a:gdLst>
              <a:gd name="connsiteX0" fmla="*/ 0 w 867834"/>
              <a:gd name="connsiteY0" fmla="*/ 0 h 999067"/>
              <a:gd name="connsiteX1" fmla="*/ 279400 w 867834"/>
              <a:gd name="connsiteY1" fmla="*/ 821267 h 999067"/>
              <a:gd name="connsiteX2" fmla="*/ 867834 w 867834"/>
              <a:gd name="connsiteY2" fmla="*/ 999067 h 99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834" h="999067">
                <a:moveTo>
                  <a:pt x="0" y="0"/>
                </a:moveTo>
                <a:cubicBezTo>
                  <a:pt x="67380" y="327378"/>
                  <a:pt x="134761" y="654756"/>
                  <a:pt x="279400" y="821267"/>
                </a:cubicBezTo>
                <a:cubicBezTo>
                  <a:pt x="424039" y="987778"/>
                  <a:pt x="645936" y="993422"/>
                  <a:pt x="867834" y="99906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BED82B2-FE7C-4F8D-A096-5B679218EA98}"/>
              </a:ext>
            </a:extLst>
          </p:cNvPr>
          <p:cNvSpPr/>
          <p:nvPr/>
        </p:nvSpPr>
        <p:spPr>
          <a:xfrm>
            <a:off x="5029200" y="2895600"/>
            <a:ext cx="647700" cy="990600"/>
          </a:xfrm>
          <a:custGeom>
            <a:avLst/>
            <a:gdLst>
              <a:gd name="connsiteX0" fmla="*/ 0 w 647700"/>
              <a:gd name="connsiteY0" fmla="*/ 0 h 990600"/>
              <a:gd name="connsiteX1" fmla="*/ 224367 w 647700"/>
              <a:gd name="connsiteY1" fmla="*/ 825500 h 990600"/>
              <a:gd name="connsiteX2" fmla="*/ 647700 w 647700"/>
              <a:gd name="connsiteY2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90600">
                <a:moveTo>
                  <a:pt x="0" y="0"/>
                </a:moveTo>
                <a:cubicBezTo>
                  <a:pt x="58208" y="330200"/>
                  <a:pt x="116417" y="660400"/>
                  <a:pt x="224367" y="825500"/>
                </a:cubicBezTo>
                <a:cubicBezTo>
                  <a:pt x="332317" y="990600"/>
                  <a:pt x="490008" y="990600"/>
                  <a:pt x="647700" y="990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401B2EE-6320-491B-AFCE-B3532B628C80}"/>
              </a:ext>
            </a:extLst>
          </p:cNvPr>
          <p:cNvSpPr/>
          <p:nvPr/>
        </p:nvSpPr>
        <p:spPr>
          <a:xfrm>
            <a:off x="7454900" y="3881967"/>
            <a:ext cx="944033" cy="956733"/>
          </a:xfrm>
          <a:custGeom>
            <a:avLst/>
            <a:gdLst>
              <a:gd name="connsiteX0" fmla="*/ 0 w 944033"/>
              <a:gd name="connsiteY0" fmla="*/ 0 h 956733"/>
              <a:gd name="connsiteX1" fmla="*/ 368300 w 944033"/>
              <a:gd name="connsiteY1" fmla="*/ 148166 h 956733"/>
              <a:gd name="connsiteX2" fmla="*/ 626533 w 944033"/>
              <a:gd name="connsiteY2" fmla="*/ 808566 h 956733"/>
              <a:gd name="connsiteX3" fmla="*/ 944033 w 944033"/>
              <a:gd name="connsiteY3" fmla="*/ 956733 h 95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033" h="956733">
                <a:moveTo>
                  <a:pt x="0" y="0"/>
                </a:moveTo>
                <a:cubicBezTo>
                  <a:pt x="131939" y="6702"/>
                  <a:pt x="263878" y="13405"/>
                  <a:pt x="368300" y="148166"/>
                </a:cubicBezTo>
                <a:cubicBezTo>
                  <a:pt x="472722" y="282927"/>
                  <a:pt x="530578" y="673805"/>
                  <a:pt x="626533" y="808566"/>
                </a:cubicBezTo>
                <a:cubicBezTo>
                  <a:pt x="722488" y="943327"/>
                  <a:pt x="833260" y="950030"/>
                  <a:pt x="944033" y="9567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740C328-53B1-4AA5-A9CA-09D49981445F}"/>
              </a:ext>
            </a:extLst>
          </p:cNvPr>
          <p:cNvSpPr/>
          <p:nvPr/>
        </p:nvSpPr>
        <p:spPr>
          <a:xfrm>
            <a:off x="5880100" y="3886200"/>
            <a:ext cx="685800" cy="960967"/>
          </a:xfrm>
          <a:custGeom>
            <a:avLst/>
            <a:gdLst>
              <a:gd name="connsiteX0" fmla="*/ 685800 w 685800"/>
              <a:gd name="connsiteY0" fmla="*/ 960967 h 960967"/>
              <a:gd name="connsiteX1" fmla="*/ 474133 w 685800"/>
              <a:gd name="connsiteY1" fmla="*/ 872067 h 960967"/>
              <a:gd name="connsiteX2" fmla="*/ 359833 w 685800"/>
              <a:gd name="connsiteY2" fmla="*/ 584200 h 960967"/>
              <a:gd name="connsiteX3" fmla="*/ 245533 w 685800"/>
              <a:gd name="connsiteY3" fmla="*/ 143933 h 960967"/>
              <a:gd name="connsiteX4" fmla="*/ 0 w 685800"/>
              <a:gd name="connsiteY4" fmla="*/ 0 h 96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960967">
                <a:moveTo>
                  <a:pt x="685800" y="960967"/>
                </a:moveTo>
                <a:cubicBezTo>
                  <a:pt x="607130" y="947914"/>
                  <a:pt x="528461" y="934861"/>
                  <a:pt x="474133" y="872067"/>
                </a:cubicBezTo>
                <a:cubicBezTo>
                  <a:pt x="419805" y="809272"/>
                  <a:pt x="397933" y="705556"/>
                  <a:pt x="359833" y="584200"/>
                </a:cubicBezTo>
                <a:cubicBezTo>
                  <a:pt x="321733" y="462844"/>
                  <a:pt x="305505" y="241300"/>
                  <a:pt x="245533" y="143933"/>
                </a:cubicBezTo>
                <a:cubicBezTo>
                  <a:pt x="185561" y="46566"/>
                  <a:pt x="92780" y="23283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E1A12F2-7549-4C41-AB47-B9ECFDD0293D}"/>
              </a:ext>
            </a:extLst>
          </p:cNvPr>
          <p:cNvSpPr/>
          <p:nvPr/>
        </p:nvSpPr>
        <p:spPr>
          <a:xfrm>
            <a:off x="6447367" y="3886200"/>
            <a:ext cx="715433" cy="944033"/>
          </a:xfrm>
          <a:custGeom>
            <a:avLst/>
            <a:gdLst>
              <a:gd name="connsiteX0" fmla="*/ 0 w 715433"/>
              <a:gd name="connsiteY0" fmla="*/ 0 h 944033"/>
              <a:gd name="connsiteX1" fmla="*/ 215900 w 715433"/>
              <a:gd name="connsiteY1" fmla="*/ 84667 h 944033"/>
              <a:gd name="connsiteX2" fmla="*/ 381000 w 715433"/>
              <a:gd name="connsiteY2" fmla="*/ 436033 h 944033"/>
              <a:gd name="connsiteX3" fmla="*/ 486833 w 715433"/>
              <a:gd name="connsiteY3" fmla="*/ 808567 h 944033"/>
              <a:gd name="connsiteX4" fmla="*/ 715433 w 715433"/>
              <a:gd name="connsiteY4" fmla="*/ 944033 h 94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433" h="944033">
                <a:moveTo>
                  <a:pt x="0" y="0"/>
                </a:moveTo>
                <a:cubicBezTo>
                  <a:pt x="76200" y="5997"/>
                  <a:pt x="152400" y="11995"/>
                  <a:pt x="215900" y="84667"/>
                </a:cubicBezTo>
                <a:cubicBezTo>
                  <a:pt x="279400" y="157339"/>
                  <a:pt x="335845" y="315383"/>
                  <a:pt x="381000" y="436033"/>
                </a:cubicBezTo>
                <a:cubicBezTo>
                  <a:pt x="426156" y="556683"/>
                  <a:pt x="431094" y="723900"/>
                  <a:pt x="486833" y="808567"/>
                </a:cubicBezTo>
                <a:cubicBezTo>
                  <a:pt x="542572" y="893234"/>
                  <a:pt x="629002" y="918633"/>
                  <a:pt x="715433" y="9440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721ADB0-32DD-400D-A095-8BA4D11C2E9F}"/>
              </a:ext>
            </a:extLst>
          </p:cNvPr>
          <p:cNvSpPr/>
          <p:nvPr/>
        </p:nvSpPr>
        <p:spPr>
          <a:xfrm>
            <a:off x="7073900" y="3877733"/>
            <a:ext cx="850900" cy="952500"/>
          </a:xfrm>
          <a:custGeom>
            <a:avLst/>
            <a:gdLst>
              <a:gd name="connsiteX0" fmla="*/ 0 w 850900"/>
              <a:gd name="connsiteY0" fmla="*/ 0 h 952500"/>
              <a:gd name="connsiteX1" fmla="*/ 262467 w 850900"/>
              <a:gd name="connsiteY1" fmla="*/ 114300 h 952500"/>
              <a:gd name="connsiteX2" fmla="*/ 503767 w 850900"/>
              <a:gd name="connsiteY2" fmla="*/ 681567 h 952500"/>
              <a:gd name="connsiteX3" fmla="*/ 630767 w 850900"/>
              <a:gd name="connsiteY3" fmla="*/ 867834 h 952500"/>
              <a:gd name="connsiteX4" fmla="*/ 850900 w 850900"/>
              <a:gd name="connsiteY4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900" h="952500">
                <a:moveTo>
                  <a:pt x="0" y="0"/>
                </a:moveTo>
                <a:cubicBezTo>
                  <a:pt x="89253" y="353"/>
                  <a:pt x="178506" y="706"/>
                  <a:pt x="262467" y="114300"/>
                </a:cubicBezTo>
                <a:cubicBezTo>
                  <a:pt x="346428" y="227895"/>
                  <a:pt x="442384" y="555978"/>
                  <a:pt x="503767" y="681567"/>
                </a:cubicBezTo>
                <a:cubicBezTo>
                  <a:pt x="565150" y="807156"/>
                  <a:pt x="572912" y="822679"/>
                  <a:pt x="630767" y="867834"/>
                </a:cubicBezTo>
                <a:cubicBezTo>
                  <a:pt x="688622" y="912989"/>
                  <a:pt x="769761" y="932744"/>
                  <a:pt x="850900" y="9525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9F3597-2817-4B9B-8204-D49210AFD992}"/>
              </a:ext>
            </a:extLst>
          </p:cNvPr>
          <p:cNvCxnSpPr/>
          <p:nvPr/>
        </p:nvCxnSpPr>
        <p:spPr>
          <a:xfrm>
            <a:off x="5353050" y="2891367"/>
            <a:ext cx="12700" cy="9863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DC60F89-A4A3-4939-82D7-386FE2F88EE6}"/>
              </a:ext>
            </a:extLst>
          </p:cNvPr>
          <p:cNvSpPr txBox="1"/>
          <p:nvPr/>
        </p:nvSpPr>
        <p:spPr>
          <a:xfrm>
            <a:off x="5339650" y="3044296"/>
            <a:ext cx="318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Surface </a:t>
            </a:r>
            <a:r>
              <a:rPr lang="fr-FR" sz="1400" dirty="0" err="1">
                <a:solidFill>
                  <a:srgbClr val="FF0000"/>
                </a:solidFill>
              </a:rPr>
              <a:t>effects</a:t>
            </a:r>
            <a:r>
              <a:rPr lang="fr-FR" sz="1400" dirty="0">
                <a:solidFill>
                  <a:srgbClr val="FF0000"/>
                </a:solidFill>
              </a:rPr>
              <a:t> (EDL, contaminants…)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AC349-7D78-4A6E-B2B1-B66685F33C7C}"/>
                  </a:ext>
                </a:extLst>
              </p:cNvPr>
              <p:cNvSpPr txBox="1"/>
              <p:nvPr/>
            </p:nvSpPr>
            <p:spPr>
              <a:xfrm>
                <a:off x="7095067" y="3352800"/>
                <a:ext cx="24115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𝐵𝑖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𝐵𝑖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7AC349-7D78-4A6E-B2B1-B66685F33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067" y="3352800"/>
                <a:ext cx="2411583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B9A50F-19D2-4BCE-BF47-7AFA82B0A215}"/>
              </a:ext>
            </a:extLst>
          </p:cNvPr>
          <p:cNvCxnSpPr>
            <a:cxnSpLocks/>
          </p:cNvCxnSpPr>
          <p:nvPr/>
        </p:nvCxnSpPr>
        <p:spPr>
          <a:xfrm flipH="1">
            <a:off x="7890933" y="3596819"/>
            <a:ext cx="420356" cy="266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013A2B-3A99-4EAB-96DF-1E7E86EF4CE4}"/>
                  </a:ext>
                </a:extLst>
              </p:cNvPr>
              <p:cNvSpPr txBox="1"/>
              <p:nvPr/>
            </p:nvSpPr>
            <p:spPr>
              <a:xfrm>
                <a:off x="7124700" y="5102423"/>
                <a:ext cx="24115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F013A2B-3A99-4EAB-96DF-1E7E86EF4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700" y="5102423"/>
                <a:ext cx="2411583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B8E5FD9-4D69-43BE-B2F6-795636D6718F}"/>
              </a:ext>
            </a:extLst>
          </p:cNvPr>
          <p:cNvCxnSpPr>
            <a:cxnSpLocks/>
          </p:cNvCxnSpPr>
          <p:nvPr/>
        </p:nvCxnSpPr>
        <p:spPr>
          <a:xfrm flipH="1" flipV="1">
            <a:off x="7331076" y="4953001"/>
            <a:ext cx="250824" cy="194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2BE2E13-102B-458F-9597-2D3D0AF9C940}"/>
              </a:ext>
            </a:extLst>
          </p:cNvPr>
          <p:cNvCxnSpPr/>
          <p:nvPr/>
        </p:nvCxnSpPr>
        <p:spPr>
          <a:xfrm>
            <a:off x="6616698" y="3674434"/>
            <a:ext cx="419100" cy="14506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7DC6120-CA50-4824-A8C6-5A4DAC4E7647}"/>
              </a:ext>
            </a:extLst>
          </p:cNvPr>
          <p:cNvCxnSpPr/>
          <p:nvPr/>
        </p:nvCxnSpPr>
        <p:spPr>
          <a:xfrm>
            <a:off x="7277100" y="3674434"/>
            <a:ext cx="419100" cy="14506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69368C-1E86-4AB3-B3F2-B93A8C056691}"/>
              </a:ext>
            </a:extLst>
          </p:cNvPr>
          <p:cNvCxnSpPr/>
          <p:nvPr/>
        </p:nvCxnSpPr>
        <p:spPr>
          <a:xfrm>
            <a:off x="7742767" y="3674434"/>
            <a:ext cx="419100" cy="14506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EA0DE85-0B96-47D0-AB43-976771F5B04D}"/>
              </a:ext>
            </a:extLst>
          </p:cNvPr>
          <p:cNvCxnSpPr/>
          <p:nvPr/>
        </p:nvCxnSpPr>
        <p:spPr>
          <a:xfrm>
            <a:off x="6019800" y="3674434"/>
            <a:ext cx="419100" cy="14506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434B397-D1CB-4D55-969D-FDC3534C4C53}"/>
              </a:ext>
            </a:extLst>
          </p:cNvPr>
          <p:cNvCxnSpPr>
            <a:cxnSpLocks/>
          </p:cNvCxnSpPr>
          <p:nvPr/>
        </p:nvCxnSpPr>
        <p:spPr>
          <a:xfrm flipV="1">
            <a:off x="5029200" y="3881966"/>
            <a:ext cx="230187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A773B4F-EC77-4804-B183-20F00760911A}"/>
              </a:ext>
            </a:extLst>
          </p:cNvPr>
          <p:cNvCxnSpPr>
            <a:cxnSpLocks/>
          </p:cNvCxnSpPr>
          <p:nvPr/>
        </p:nvCxnSpPr>
        <p:spPr>
          <a:xfrm>
            <a:off x="5029200" y="3881966"/>
            <a:ext cx="1044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8AC7E3E-08B0-4667-9D18-01A6362C5F3A}"/>
              </a:ext>
            </a:extLst>
          </p:cNvPr>
          <p:cNvCxnSpPr>
            <a:cxnSpLocks/>
          </p:cNvCxnSpPr>
          <p:nvPr/>
        </p:nvCxnSpPr>
        <p:spPr>
          <a:xfrm flipV="1">
            <a:off x="5029200" y="3881966"/>
            <a:ext cx="2772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17C7465-91ED-49F7-B772-0F1450598727}"/>
              </a:ext>
            </a:extLst>
          </p:cNvPr>
          <p:cNvCxnSpPr>
            <a:cxnSpLocks/>
          </p:cNvCxnSpPr>
          <p:nvPr/>
        </p:nvCxnSpPr>
        <p:spPr>
          <a:xfrm flipV="1">
            <a:off x="5029200" y="3881966"/>
            <a:ext cx="1656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6B5AE0B-6607-4AB6-AF80-15E6BEDB4E9C}"/>
              </a:ext>
            </a:extLst>
          </p:cNvPr>
          <p:cNvSpPr txBox="1"/>
          <p:nvPr/>
        </p:nvSpPr>
        <p:spPr>
          <a:xfrm>
            <a:off x="5715000" y="3530945"/>
            <a:ext cx="4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fr-FR" baseline="-25000" dirty="0"/>
              <a:t>1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65AF13F-E08C-4B26-B17E-8BB88E884C81}"/>
              </a:ext>
            </a:extLst>
          </p:cNvPr>
          <p:cNvSpPr txBox="1"/>
          <p:nvPr/>
        </p:nvSpPr>
        <p:spPr>
          <a:xfrm>
            <a:off x="6335566" y="3530945"/>
            <a:ext cx="4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fr-FR" baseline="-25000" dirty="0"/>
              <a:t>2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9F5A36C-4C1F-4420-BE9F-56E1769CCF71}"/>
              </a:ext>
            </a:extLst>
          </p:cNvPr>
          <p:cNvSpPr txBox="1"/>
          <p:nvPr/>
        </p:nvSpPr>
        <p:spPr>
          <a:xfrm>
            <a:off x="6970567" y="3530945"/>
            <a:ext cx="4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fr-FR" baseline="-25000" dirty="0"/>
              <a:t>3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B94809C-DD52-4197-A3A6-41D3682DF4EE}"/>
              </a:ext>
            </a:extLst>
          </p:cNvPr>
          <p:cNvSpPr txBox="1"/>
          <p:nvPr/>
        </p:nvSpPr>
        <p:spPr>
          <a:xfrm>
            <a:off x="7387358" y="3530945"/>
            <a:ext cx="4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</a:t>
            </a:r>
            <a:r>
              <a:rPr lang="fr-FR" baseline="-25000" dirty="0"/>
              <a:t>4</a:t>
            </a:r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A68B97-D572-4897-8362-CE843CBD150C}"/>
              </a:ext>
            </a:extLst>
          </p:cNvPr>
          <p:cNvGrpSpPr/>
          <p:nvPr/>
        </p:nvGrpSpPr>
        <p:grpSpPr>
          <a:xfrm>
            <a:off x="381000" y="5334000"/>
            <a:ext cx="8381999" cy="1441933"/>
            <a:chOff x="381000" y="5334000"/>
            <a:chExt cx="8381999" cy="1441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CB1746A-FF5F-4301-B63B-B13CB8432898}"/>
                    </a:ext>
                  </a:extLst>
                </p:cNvPr>
                <p:cNvSpPr txBox="1"/>
                <p:nvPr/>
              </p:nvSpPr>
              <p:spPr>
                <a:xfrm>
                  <a:off x="381000" y="5334000"/>
                  <a:ext cx="8381999" cy="1441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At the transition time </a:t>
                  </a:r>
                  <a:r>
                    <a:rPr lang="el-GR" dirty="0"/>
                    <a:t>τ</a:t>
                  </a:r>
                  <a:r>
                    <a:rPr lang="fr-FR" dirty="0"/>
                    <a:t>, the flow of Bi</a:t>
                  </a:r>
                  <a:r>
                    <a:rPr lang="fr-FR" baseline="30000" dirty="0"/>
                    <a:t>3+</a:t>
                  </a:r>
                  <a:r>
                    <a:rPr lang="fr-FR" dirty="0"/>
                    <a:t> </a:t>
                  </a:r>
                  <a:r>
                    <a:rPr lang="fr-FR" dirty="0" err="1"/>
                    <a:t>becomes</a:t>
                  </a:r>
                  <a:r>
                    <a:rPr lang="fr-FR" dirty="0"/>
                    <a:t> </a:t>
                  </a:r>
                  <a:r>
                    <a:rPr lang="fr-FR" dirty="0" err="1"/>
                    <a:t>insufficient</a:t>
                  </a:r>
                  <a:r>
                    <a:rPr lang="fr-FR" dirty="0"/>
                    <a:t> to </a:t>
                  </a:r>
                  <a:r>
                    <a:rPr lang="fr-FR" dirty="0" err="1"/>
                    <a:t>sustain</a:t>
                  </a:r>
                  <a:r>
                    <a:rPr lang="fr-FR" dirty="0"/>
                    <a:t> the </a:t>
                  </a:r>
                  <a:r>
                    <a:rPr lang="fr-FR" dirty="0" err="1"/>
                    <a:t>current</a:t>
                  </a:r>
                  <a:endParaRPr lang="fr-FR" dirty="0"/>
                </a:p>
                <a:p>
                  <a:pPr marL="285750" indent="-285750">
                    <a:buFont typeface="Wingdings" panose="05000000000000000000" pitchFamily="2" charset="2"/>
                    <a:buChar char="à"/>
                  </a:pP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The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potential</a:t>
                  </a: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 jumps to the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next</a:t>
                  </a: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reduction</a:t>
                  </a:r>
                  <a:r>
                    <a:rPr lang="fr-FR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 </a:t>
                  </a:r>
                  <a:r>
                    <a:rPr lang="fr-FR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sym typeface="Wingdings" panose="05000000000000000000" pitchFamily="2" charset="2"/>
                    </a:rPr>
                    <a:t>potential</a:t>
                  </a:r>
                  <a:endParaRPr lang="fr-F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à"/>
                  </a:pPr>
                  <a:endParaRPr lang="fr-F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 panose="05000000000000000000" pitchFamily="2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fr-FR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  <m:r>
                          <a:rPr lang="fr-FR" b="0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𝑧𝐹𝐴</m:t>
                            </m:r>
                            <m:sSub>
                              <m:sSubPr>
                                <m:ctrlPr>
                                  <a:rPr lang="fr-FR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rgbClr val="0000FF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fr-FR" b="0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𝜋𝜏</m:t>
                            </m:r>
                          </m:e>
                        </m:rad>
                        <m:r>
                          <a:rPr lang="fr-FR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CB1746A-FF5F-4301-B63B-B13CB8432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" y="5334000"/>
                  <a:ext cx="8381999" cy="1441933"/>
                </a:xfrm>
                <a:prstGeom prst="rect">
                  <a:avLst/>
                </a:prstGeom>
                <a:blipFill>
                  <a:blip r:embed="rId5"/>
                  <a:stretch>
                    <a:fillRect l="-655" t="-21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66C254-CE3B-4A3D-A500-4F4C271662CB}"/>
                </a:ext>
              </a:extLst>
            </p:cNvPr>
            <p:cNvSpPr txBox="1"/>
            <p:nvPr/>
          </p:nvSpPr>
          <p:spPr>
            <a:xfrm>
              <a:off x="1513417" y="6306105"/>
              <a:ext cx="1902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FF"/>
                  </a:solidFill>
                </a:rPr>
                <a:t>Sand </a:t>
              </a:r>
              <a:r>
                <a:rPr lang="fr-FR" dirty="0" err="1">
                  <a:solidFill>
                    <a:srgbClr val="0000FF"/>
                  </a:solidFill>
                </a:rPr>
                <a:t>equation</a:t>
              </a:r>
              <a:r>
                <a:rPr lang="fr-FR" dirty="0">
                  <a:solidFill>
                    <a:srgbClr val="0000FF"/>
                  </a:solidFill>
                </a:rPr>
                <a:t>: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DCE8F20-96A9-43B1-A1D9-19345EFABD47}"/>
                </a:ext>
              </a:extLst>
            </p:cNvPr>
            <p:cNvSpPr txBox="1"/>
            <p:nvPr/>
          </p:nvSpPr>
          <p:spPr>
            <a:xfrm>
              <a:off x="5963348" y="6306105"/>
              <a:ext cx="26472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Bard surface correction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3FB16E8-C6D3-4728-B018-6A1FD463B980}"/>
              </a:ext>
            </a:extLst>
          </p:cNvPr>
          <p:cNvCxnSpPr/>
          <p:nvPr/>
        </p:nvCxnSpPr>
        <p:spPr>
          <a:xfrm flipV="1">
            <a:off x="5029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6107D80-4076-485E-8BC9-7487515CBA9D}"/>
              </a:ext>
            </a:extLst>
          </p:cNvPr>
          <p:cNvCxnSpPr>
            <a:cxnSpLocks/>
          </p:cNvCxnSpPr>
          <p:nvPr/>
        </p:nvCxnSpPr>
        <p:spPr>
          <a:xfrm>
            <a:off x="4800600" y="2895600"/>
            <a:ext cx="411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B08554-C8C7-4B5C-915A-5ABD0998BA1C}"/>
                  </a:ext>
                </a:extLst>
              </p:cNvPr>
              <p:cNvSpPr txBox="1"/>
              <p:nvPr/>
            </p:nvSpPr>
            <p:spPr>
              <a:xfrm>
                <a:off x="419101" y="2462768"/>
                <a:ext cx="685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4B08554-C8C7-4B5C-915A-5ABD0998B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1" y="2462768"/>
                <a:ext cx="68579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940BCB-6C26-4DDE-8734-662574E3FC34}"/>
                  </a:ext>
                </a:extLst>
              </p:cNvPr>
              <p:cNvSpPr txBox="1"/>
              <p:nvPr/>
            </p:nvSpPr>
            <p:spPr>
              <a:xfrm>
                <a:off x="3886203" y="4267200"/>
                <a:ext cx="685797" cy="464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9940BCB-6C26-4DDE-8734-662574E3F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3" y="4267200"/>
                <a:ext cx="685797" cy="464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2FBD90-D1F5-4F48-8264-FAAC22E99858}"/>
              </a:ext>
            </a:extLst>
          </p:cNvPr>
          <p:cNvCxnSpPr/>
          <p:nvPr/>
        </p:nvCxnSpPr>
        <p:spPr>
          <a:xfrm flipV="1">
            <a:off x="533400" y="2882900"/>
            <a:ext cx="3324588" cy="1516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84C752-E833-488D-B9F9-D6642228C715}"/>
                  </a:ext>
                </a:extLst>
              </p:cNvPr>
              <p:cNvSpPr txBox="1"/>
              <p:nvPr/>
            </p:nvSpPr>
            <p:spPr>
              <a:xfrm>
                <a:off x="12703" y="4178309"/>
                <a:ext cx="6857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84C752-E833-488D-B9F9-D6642228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" y="4178309"/>
                <a:ext cx="6857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104631-90B4-4438-AB0A-D144D2FFF78D}"/>
              </a:ext>
            </a:extLst>
          </p:cNvPr>
          <p:cNvCxnSpPr/>
          <p:nvPr/>
        </p:nvCxnSpPr>
        <p:spPr>
          <a:xfrm>
            <a:off x="1295400" y="4076709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E271D4AF-8C29-4F5B-91E0-CD649A4645E6}"/>
              </a:ext>
            </a:extLst>
          </p:cNvPr>
          <p:cNvSpPr/>
          <p:nvPr/>
        </p:nvSpPr>
        <p:spPr>
          <a:xfrm>
            <a:off x="1828800" y="3771900"/>
            <a:ext cx="203197" cy="61437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FF4C90E-E990-4A81-8FAC-5001A2611D27}"/>
                  </a:ext>
                </a:extLst>
              </p:cNvPr>
              <p:cNvSpPr txBox="1"/>
              <p:nvPr/>
            </p:nvSpPr>
            <p:spPr>
              <a:xfrm>
                <a:off x="313589" y="3599558"/>
                <a:ext cx="4768850" cy="634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𝑧𝐹𝐴</m:t>
                          </m:r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rad>
                    </m:oMath>
                  </m:oMathPara>
                </a14:m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FF4C90E-E990-4A81-8FAC-5001A2611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89" y="3599558"/>
                <a:ext cx="4768850" cy="6347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722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228601" y="1600200"/>
                <a:ext cx="87629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000" dirty="0"/>
                  <a:t>[Bi</a:t>
                </a:r>
                <a:r>
                  <a:rPr lang="fr-CH" sz="2000" baseline="30000" dirty="0"/>
                  <a:t>3+</a:t>
                </a:r>
                <a:r>
                  <a:rPr lang="fr-CH" sz="2000" dirty="0"/>
                  <a:t>] = </a:t>
                </a:r>
                <a:r>
                  <a:rPr lang="fr-CH" sz="2000" dirty="0" err="1"/>
                  <a:t>C</a:t>
                </a:r>
                <a:r>
                  <a:rPr lang="fr-CH" sz="2000" baseline="30000" dirty="0" err="1"/>
                  <a:t>sol</a:t>
                </a:r>
                <a:r>
                  <a:rPr lang="fr-CH" sz="2000" dirty="0"/>
                  <a:t> = 10</a:t>
                </a:r>
                <a:r>
                  <a:rPr lang="fr-CH" sz="2000" baseline="30000" dirty="0"/>
                  <a:t>-2</a:t>
                </a:r>
                <a:r>
                  <a:rPr lang="fr-CH" sz="2000" dirty="0"/>
                  <a:t> mol.L</a:t>
                </a:r>
                <a:r>
                  <a:rPr lang="fr-CH" sz="2000" baseline="30000" dirty="0"/>
                  <a:t>-1</a:t>
                </a:r>
                <a:r>
                  <a:rPr lang="fr-CH" sz="2000" dirty="0"/>
                  <a:t> = 10</a:t>
                </a:r>
                <a:r>
                  <a:rPr lang="fr-CH" sz="2000" baseline="30000" dirty="0"/>
                  <a:t>-5</a:t>
                </a:r>
                <a:r>
                  <a:rPr lang="fr-CH" sz="2000" dirty="0"/>
                  <a:t> mol.cm</a:t>
                </a:r>
                <a:r>
                  <a:rPr lang="fr-CH" sz="2000" baseline="30000" dirty="0"/>
                  <a:t>-3</a:t>
                </a:r>
                <a:r>
                  <a:rPr lang="fr-CH" sz="2000" dirty="0"/>
                  <a:t>, A = 1 cm</a:t>
                </a:r>
                <a:r>
                  <a:rPr lang="fr-CH" sz="2000" baseline="30000" dirty="0"/>
                  <a:t>2</a:t>
                </a:r>
                <a:r>
                  <a:rPr lang="fr-CH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CH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b="0" i="1" dirty="0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CH" sz="2000" b="0" i="1" dirty="0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  <m:r>
                      <a:rPr lang="fr-CH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2000" dirty="0"/>
                  <a:t> 10</a:t>
                </a:r>
                <a:r>
                  <a:rPr lang="fr-CH" sz="2000" baseline="30000" dirty="0"/>
                  <a:t>-5</a:t>
                </a:r>
                <a:r>
                  <a:rPr lang="fr-CH" sz="2000" dirty="0"/>
                  <a:t> cm</a:t>
                </a:r>
                <a:r>
                  <a:rPr lang="fr-CH" sz="2000" baseline="30000" dirty="0"/>
                  <a:t>2</a:t>
                </a:r>
                <a:r>
                  <a:rPr lang="fr-CH" sz="2000" dirty="0"/>
                  <a:t>.s</a:t>
                </a:r>
                <a:r>
                  <a:rPr lang="fr-CH" sz="2000" baseline="30000" dirty="0"/>
                  <a:t>-1</a:t>
                </a:r>
                <a:r>
                  <a:rPr lang="fr-CH" sz="2000" dirty="0"/>
                  <a:t> </a:t>
                </a:r>
              </a:p>
              <a:p>
                <a:endParaRPr lang="fr-CH" sz="2000" dirty="0"/>
              </a:p>
              <a:p>
                <a:endParaRPr lang="fr-CH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762998" cy="1015663"/>
              </a:xfrm>
              <a:prstGeom prst="rect">
                <a:avLst/>
              </a:prstGeom>
              <a:blipFill>
                <a:blip r:embed="rId3"/>
                <a:stretch>
                  <a:fillRect l="-765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/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Cottrell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0AAA281-E3E8-4F8B-B608-92025ABA7F9F}"/>
              </a:ext>
            </a:extLst>
          </p:cNvPr>
          <p:cNvSpPr/>
          <p:nvPr/>
        </p:nvSpPr>
        <p:spPr>
          <a:xfrm>
            <a:off x="4906284" y="6096000"/>
            <a:ext cx="32004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/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Faraday law: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𝑧𝑛𝐹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blipFill>
                <a:blip r:embed="rId5"/>
                <a:stretch>
                  <a:fillRect l="-1361" t="-134328" b="-19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5FDC8AB-3A82-4A11-B3F8-D38A727FDDBD}"/>
              </a:ext>
            </a:extLst>
          </p:cNvPr>
          <p:cNvSpPr/>
          <p:nvPr/>
        </p:nvSpPr>
        <p:spPr>
          <a:xfrm>
            <a:off x="457200" y="6096000"/>
            <a:ext cx="34290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2C15423-9C0F-4BF0-901D-A98BE90FA4C2}"/>
                  </a:ext>
                </a:extLst>
              </p:cNvPr>
              <p:cNvSpPr txBox="1"/>
              <p:nvPr/>
            </p:nvSpPr>
            <p:spPr>
              <a:xfrm>
                <a:off x="685800" y="2362200"/>
                <a:ext cx="7848600" cy="49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𝑑𝑛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𝐵𝑖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𝑧𝐹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𝑧𝐹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2C15423-9C0F-4BF0-901D-A98BE90FA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7848600" cy="497829"/>
              </a:xfrm>
              <a:prstGeom prst="rect">
                <a:avLst/>
              </a:prstGeom>
              <a:blipFill>
                <a:blip r:embed="rId6"/>
                <a:stretch>
                  <a:fillRect t="-97531" b="-15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space réservé du numéro de diapositive 11">
            <a:extLst>
              <a:ext uri="{FF2B5EF4-FFF2-40B4-BE49-F238E27FC236}">
                <a16:creationId xmlns:a16="http://schemas.microsoft.com/office/drawing/2014/main" id="{36B560EA-3E48-4FD6-9003-C6FFA219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29</a:t>
            </a:fld>
            <a:endParaRPr lang="en-US" sz="14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73072D-E246-4C1C-8A32-111AD83D5250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2171700" y="2860029"/>
            <a:ext cx="571500" cy="32359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2">
            <a:extLst>
              <a:ext uri="{FF2B5EF4-FFF2-40B4-BE49-F238E27FC236}">
                <a16:creationId xmlns:a16="http://schemas.microsoft.com/office/drawing/2014/main" id="{49D5400B-F3D2-41D4-B89A-5B4F672F4955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D96351-5AF7-4F60-9AEF-97116EC184F2}"/>
                  </a:ext>
                </a:extLst>
              </p:cNvPr>
              <p:cNvSpPr txBox="1"/>
              <p:nvPr/>
            </p:nvSpPr>
            <p:spPr>
              <a:xfrm>
                <a:off x="304799" y="762000"/>
                <a:ext cx="8686799" cy="649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FF"/>
                    </a:solidFill>
                  </a:rPr>
                  <a:t>2) </a:t>
                </a:r>
                <a:r>
                  <a:rPr lang="fr-FR" sz="1800" dirty="0" err="1">
                    <a:solidFill>
                      <a:srgbClr val="0000FF"/>
                    </a:solidFill>
                  </a:rPr>
                  <a:t>Knowing</a:t>
                </a:r>
                <a:r>
                  <a:rPr lang="fr-FR" sz="1800" dirty="0">
                    <a:solidFill>
                      <a:srgbClr val="0000FF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0000FF"/>
                    </a:solidFill>
                  </a:rPr>
                  <a:t>that</a:t>
                </a:r>
                <a:r>
                  <a:rPr lang="fr-FR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CH" sz="1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CH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  <m:r>
                      <a:rPr lang="fr-CH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800" dirty="0">
                    <a:solidFill>
                      <a:srgbClr val="0000FF"/>
                    </a:solidFill>
                  </a:rPr>
                  <a:t> 10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-5</a:t>
                </a:r>
                <a:r>
                  <a:rPr lang="fr-CH" sz="1800" dirty="0">
                    <a:solidFill>
                      <a:srgbClr val="0000FF"/>
                    </a:solidFill>
                  </a:rPr>
                  <a:t> cm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fr-CH" sz="1800" dirty="0">
                    <a:solidFill>
                      <a:srgbClr val="0000FF"/>
                    </a:solidFill>
                  </a:rPr>
                  <a:t>.s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sz="1800" dirty="0">
                    <a:solidFill>
                      <a:srgbClr val="0000FF"/>
                    </a:solidFill>
                  </a:rPr>
                  <a:t>, express the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deposition</a:t>
                </a:r>
                <a:r>
                  <a:rPr lang="fr-CH" sz="1800" dirty="0">
                    <a:solidFill>
                      <a:srgbClr val="0000FF"/>
                    </a:solidFill>
                  </a:rPr>
                  <a:t> rate of bismuth in mol.s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sz="1800" dirty="0">
                    <a:solidFill>
                      <a:srgbClr val="0000FF"/>
                    </a:solidFill>
                  </a:rPr>
                  <a:t> as a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function</a:t>
                </a:r>
                <a:r>
                  <a:rPr lang="fr-CH" sz="1800" dirty="0">
                    <a:solidFill>
                      <a:srgbClr val="0000FF"/>
                    </a:solidFill>
                  </a:rPr>
                  <a:t> of time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under</a:t>
                </a:r>
                <a:r>
                  <a:rPr lang="fr-CH" sz="1800" dirty="0">
                    <a:solidFill>
                      <a:srgbClr val="0000FF"/>
                    </a:solidFill>
                  </a:rPr>
                  <a:t>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purely</a:t>
                </a:r>
                <a:r>
                  <a:rPr lang="fr-CH" sz="1800" dirty="0">
                    <a:solidFill>
                      <a:srgbClr val="0000FF"/>
                    </a:solidFill>
                  </a:rPr>
                  <a:t> mass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limiting</a:t>
                </a:r>
                <a:r>
                  <a:rPr lang="fr-CH" sz="1800" dirty="0">
                    <a:solidFill>
                      <a:srgbClr val="0000FF"/>
                    </a:solidFill>
                  </a:rPr>
                  <a:t>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regime</a:t>
                </a:r>
                <a:r>
                  <a:rPr lang="fr-CH" sz="1800" dirty="0">
                    <a:solidFill>
                      <a:srgbClr val="0000FF"/>
                    </a:solidFill>
                  </a:rPr>
                  <a:t> and in the absence of convection.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D96351-5AF7-4F60-9AEF-97116EC18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762000"/>
                <a:ext cx="8686799" cy="649793"/>
              </a:xfrm>
              <a:prstGeom prst="rect">
                <a:avLst/>
              </a:prstGeom>
              <a:blipFill>
                <a:blip r:embed="rId7"/>
                <a:stretch>
                  <a:fillRect l="-561" t="-3738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81018B24-AF53-4175-AFCD-2D9EA676359F}"/>
              </a:ext>
            </a:extLst>
          </p:cNvPr>
          <p:cNvSpPr/>
          <p:nvPr/>
        </p:nvSpPr>
        <p:spPr>
          <a:xfrm rot="5400000">
            <a:off x="7012542" y="3138079"/>
            <a:ext cx="651552" cy="2697622"/>
          </a:xfrm>
          <a:prstGeom prst="leftRightArrow">
            <a:avLst>
              <a:gd name="adj1" fmla="val 54995"/>
              <a:gd name="adj2" fmla="val 3212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</a:t>
            </a:fld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98E37-C408-4440-8DDC-CE4511F7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4843"/>
            <a:ext cx="6248400" cy="4783445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8F14CBC0-6B2C-485E-9985-6149ED994DB2}"/>
              </a:ext>
            </a:extLst>
          </p:cNvPr>
          <p:cNvSpPr/>
          <p:nvPr/>
        </p:nvSpPr>
        <p:spPr>
          <a:xfrm>
            <a:off x="5486400" y="3961765"/>
            <a:ext cx="76200" cy="1066800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48AA52-5DDC-4ADA-BCDF-12066F4CFCCC}"/>
                  </a:ext>
                </a:extLst>
              </p:cNvPr>
              <p:cNvSpPr txBox="1"/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48AA52-5DDC-4ADA-BCDF-12066F4CF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D333AB-8910-4398-A8A4-8E50F973D458}"/>
                  </a:ext>
                </a:extLst>
              </p:cNvPr>
              <p:cNvSpPr txBox="1"/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D333AB-8910-4398-A8A4-8E50F973D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594ED9-9CB3-4CE7-8FB4-59A4B6464EE3}"/>
              </a:ext>
            </a:extLst>
          </p:cNvPr>
          <p:cNvGrpSpPr/>
          <p:nvPr/>
        </p:nvGrpSpPr>
        <p:grpSpPr>
          <a:xfrm>
            <a:off x="5623818" y="3640104"/>
            <a:ext cx="3429000" cy="1693572"/>
            <a:chOff x="5623818" y="2802539"/>
            <a:chExt cx="3429000" cy="16935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17FEC0-FA7F-4DB9-83EC-C4AEE0E18632}"/>
                </a:ext>
              </a:extLst>
            </p:cNvPr>
            <p:cNvSpPr txBox="1"/>
            <p:nvPr/>
          </p:nvSpPr>
          <p:spPr>
            <a:xfrm>
              <a:off x="5623818" y="3464659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err="1"/>
                <a:t>Electrochemical</a:t>
              </a:r>
              <a:r>
                <a:rPr lang="fr-FR" dirty="0"/>
                <a:t> </a:t>
              </a:r>
              <a:r>
                <a:rPr lang="fr-FR" dirty="0" err="1"/>
                <a:t>window</a:t>
              </a:r>
              <a:r>
                <a:rPr lang="fr-FR" dirty="0"/>
                <a:t> of water</a:t>
              </a:r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D98934-ECC4-4E5D-9E9A-E615255F39F8}"/>
                    </a:ext>
                  </a:extLst>
                </p:cNvPr>
                <p:cNvSpPr txBox="1"/>
                <p:nvPr/>
              </p:nvSpPr>
              <p:spPr>
                <a:xfrm>
                  <a:off x="5890518" y="3886200"/>
                  <a:ext cx="2895600" cy="609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=0−0.059∗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ED98934-ECC4-4E5D-9E9A-E615255F3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518" y="3886200"/>
                  <a:ext cx="2895600" cy="60991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AAF2301-137E-4649-9FF8-64D133D85282}"/>
                    </a:ext>
                  </a:extLst>
                </p:cNvPr>
                <p:cNvSpPr txBox="1"/>
                <p:nvPr/>
              </p:nvSpPr>
              <p:spPr>
                <a:xfrm>
                  <a:off x="5890518" y="2802539"/>
                  <a:ext cx="2895600" cy="6099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=1.23−0.059∗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AAF2301-137E-4649-9FF8-64D133D852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518" y="2802539"/>
                  <a:ext cx="2895600" cy="6099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2EA458-F51A-4C14-AAB3-9046A7861B9A}"/>
                  </a:ext>
                </a:extLst>
              </p:cNvPr>
              <p:cNvSpPr txBox="1"/>
              <p:nvPr/>
            </p:nvSpPr>
            <p:spPr>
              <a:xfrm>
                <a:off x="5729604" y="2971800"/>
                <a:ext cx="3056514" cy="63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−2.303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𝑛𝐹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𝑅𝑒𝑑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𝑂𝑥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2EA458-F51A-4C14-AAB3-9046A7861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604" y="2971800"/>
                <a:ext cx="3056514" cy="6316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CAED50-E41A-42D4-8572-CE28F1B4CCA4}"/>
                  </a:ext>
                </a:extLst>
              </p:cNvPr>
              <p:cNvSpPr txBox="1"/>
              <p:nvPr/>
            </p:nvSpPr>
            <p:spPr>
              <a:xfrm>
                <a:off x="5814862" y="6417367"/>
                <a:ext cx="3200400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CAED50-E41A-42D4-8572-CE28F1B4C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62" y="6417367"/>
                <a:ext cx="3200400" cy="440633"/>
              </a:xfrm>
              <a:prstGeom prst="rect">
                <a:avLst/>
              </a:prstGeom>
              <a:blipFill>
                <a:blip r:embed="rId9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036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228601" y="1600200"/>
                <a:ext cx="876299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000" dirty="0"/>
                  <a:t>[Bi</a:t>
                </a:r>
                <a:r>
                  <a:rPr lang="fr-CH" sz="2000" baseline="30000" dirty="0"/>
                  <a:t>3+</a:t>
                </a:r>
                <a:r>
                  <a:rPr lang="fr-CH" sz="2000" dirty="0"/>
                  <a:t>] = </a:t>
                </a:r>
                <a:r>
                  <a:rPr lang="fr-CH" sz="2000" dirty="0" err="1"/>
                  <a:t>C</a:t>
                </a:r>
                <a:r>
                  <a:rPr lang="fr-CH" sz="2000" baseline="30000" dirty="0" err="1"/>
                  <a:t>sol</a:t>
                </a:r>
                <a:r>
                  <a:rPr lang="fr-CH" sz="2000" dirty="0"/>
                  <a:t> = 10</a:t>
                </a:r>
                <a:r>
                  <a:rPr lang="fr-CH" sz="2000" baseline="30000" dirty="0"/>
                  <a:t>-2</a:t>
                </a:r>
                <a:r>
                  <a:rPr lang="fr-CH" sz="2000" dirty="0"/>
                  <a:t> mol.L</a:t>
                </a:r>
                <a:r>
                  <a:rPr lang="fr-CH" sz="2000" baseline="30000" dirty="0"/>
                  <a:t>-1</a:t>
                </a:r>
                <a:r>
                  <a:rPr lang="fr-CH" sz="2000" dirty="0"/>
                  <a:t> = 10</a:t>
                </a:r>
                <a:r>
                  <a:rPr lang="fr-CH" sz="2000" baseline="30000" dirty="0"/>
                  <a:t>-5</a:t>
                </a:r>
                <a:r>
                  <a:rPr lang="fr-CH" sz="2000" dirty="0"/>
                  <a:t> mol.cm</a:t>
                </a:r>
                <a:r>
                  <a:rPr lang="fr-CH" sz="2000" baseline="30000" dirty="0"/>
                  <a:t>-3</a:t>
                </a:r>
                <a:r>
                  <a:rPr lang="fr-CH" sz="2000" dirty="0"/>
                  <a:t>, A = 1 cm</a:t>
                </a:r>
                <a:r>
                  <a:rPr lang="fr-CH" sz="2000" baseline="30000" dirty="0"/>
                  <a:t>2</a:t>
                </a:r>
                <a:r>
                  <a:rPr lang="fr-CH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CH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2000" b="0" i="1" dirty="0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CH" sz="2000" b="0" i="1" dirty="0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  <m:r>
                      <a:rPr lang="fr-CH" sz="20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2000" dirty="0"/>
                  <a:t> 10</a:t>
                </a:r>
                <a:r>
                  <a:rPr lang="fr-CH" sz="2000" baseline="30000" dirty="0"/>
                  <a:t>-5</a:t>
                </a:r>
                <a:r>
                  <a:rPr lang="fr-CH" sz="2000" dirty="0"/>
                  <a:t> cm</a:t>
                </a:r>
                <a:r>
                  <a:rPr lang="fr-CH" sz="2000" baseline="30000" dirty="0"/>
                  <a:t>2</a:t>
                </a:r>
                <a:r>
                  <a:rPr lang="fr-CH" sz="2000" dirty="0"/>
                  <a:t>.s</a:t>
                </a:r>
                <a:r>
                  <a:rPr lang="fr-CH" sz="2000" baseline="30000" dirty="0"/>
                  <a:t>-1</a:t>
                </a:r>
                <a:r>
                  <a:rPr lang="fr-CH" sz="2000" dirty="0"/>
                  <a:t> </a:t>
                </a:r>
              </a:p>
              <a:p>
                <a:endParaRPr lang="fr-CH" sz="2000" dirty="0"/>
              </a:p>
              <a:p>
                <a:endParaRPr lang="fr-CH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762998" cy="1015663"/>
              </a:xfrm>
              <a:prstGeom prst="rect">
                <a:avLst/>
              </a:prstGeom>
              <a:blipFill>
                <a:blip r:embed="rId3"/>
                <a:stretch>
                  <a:fillRect l="-765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/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Cottrell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0AAA281-E3E8-4F8B-B608-92025ABA7F9F}"/>
              </a:ext>
            </a:extLst>
          </p:cNvPr>
          <p:cNvSpPr/>
          <p:nvPr/>
        </p:nvSpPr>
        <p:spPr>
          <a:xfrm>
            <a:off x="4906284" y="6096000"/>
            <a:ext cx="32004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/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Faraday law: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𝑧𝑛𝐹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blipFill>
                <a:blip r:embed="rId5"/>
                <a:stretch>
                  <a:fillRect l="-1361" t="-134328" b="-19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5FDC8AB-3A82-4A11-B3F8-D38A727FDDBD}"/>
              </a:ext>
            </a:extLst>
          </p:cNvPr>
          <p:cNvSpPr/>
          <p:nvPr/>
        </p:nvSpPr>
        <p:spPr>
          <a:xfrm>
            <a:off x="457200" y="6096000"/>
            <a:ext cx="34290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2C15423-9C0F-4BF0-901D-A98BE90FA4C2}"/>
                  </a:ext>
                </a:extLst>
              </p:cNvPr>
              <p:cNvSpPr txBox="1"/>
              <p:nvPr/>
            </p:nvSpPr>
            <p:spPr>
              <a:xfrm>
                <a:off x="1557865" y="3166266"/>
                <a:ext cx="7848600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𝑧𝐹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sSup>
                      <m:sSup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         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𝐵𝑖</m:t>
                            </m:r>
                          </m:sub>
                        </m:sSub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−5</m:t>
                                </m:r>
                              </m:sup>
                            </m:sSup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2C15423-9C0F-4BF0-901D-A98BE90FA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865" y="3166266"/>
                <a:ext cx="7848600" cy="671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space réservé du numéro de diapositive 11">
            <a:extLst>
              <a:ext uri="{FF2B5EF4-FFF2-40B4-BE49-F238E27FC236}">
                <a16:creationId xmlns:a16="http://schemas.microsoft.com/office/drawing/2014/main" id="{36B560EA-3E48-4FD6-9003-C6FFA219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30</a:t>
            </a:fld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8">
                <a:extLst>
                  <a:ext uri="{FF2B5EF4-FFF2-40B4-BE49-F238E27FC236}">
                    <a16:creationId xmlns:a16="http://schemas.microsoft.com/office/drawing/2014/main" id="{7CAED2F4-A2DD-4DC6-AEF2-BC2FFE4B8738}"/>
                  </a:ext>
                </a:extLst>
              </p:cNvPr>
              <p:cNvSpPr txBox="1"/>
              <p:nvPr/>
            </p:nvSpPr>
            <p:spPr>
              <a:xfrm>
                <a:off x="685800" y="2362200"/>
                <a:ext cx="7848600" cy="497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  <m:r>
                      <a:rPr lang="fr-FR" b="0" i="0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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𝑑𝑛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𝐵𝑖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𝑧𝐹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𝑗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𝑧𝐹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2" name="ZoneTexte 18">
                <a:extLst>
                  <a:ext uri="{FF2B5EF4-FFF2-40B4-BE49-F238E27FC236}">
                    <a16:creationId xmlns:a16="http://schemas.microsoft.com/office/drawing/2014/main" id="{7CAED2F4-A2DD-4DC6-AEF2-BC2FFE4B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7848600" cy="497829"/>
              </a:xfrm>
              <a:prstGeom prst="rect">
                <a:avLst/>
              </a:prstGeom>
              <a:blipFill>
                <a:blip r:embed="rId7"/>
                <a:stretch>
                  <a:fillRect t="-97531" b="-15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D03D28A-7A48-41EF-97E3-5CB549069AEE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2743200" y="3833292"/>
            <a:ext cx="3763284" cy="2274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2">
            <a:extLst>
              <a:ext uri="{FF2B5EF4-FFF2-40B4-BE49-F238E27FC236}">
                <a16:creationId xmlns:a16="http://schemas.microsoft.com/office/drawing/2014/main" id="{078DEABA-DB3B-4296-BFDB-3DD4F233D134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067906-D348-465C-AA7B-BE1C8CFD2C58}"/>
                  </a:ext>
                </a:extLst>
              </p:cNvPr>
              <p:cNvSpPr txBox="1"/>
              <p:nvPr/>
            </p:nvSpPr>
            <p:spPr>
              <a:xfrm>
                <a:off x="304799" y="762000"/>
                <a:ext cx="8686799" cy="649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FF"/>
                    </a:solidFill>
                  </a:rPr>
                  <a:t>2) </a:t>
                </a:r>
                <a:r>
                  <a:rPr lang="fr-FR" sz="1800" dirty="0" err="1">
                    <a:solidFill>
                      <a:srgbClr val="0000FF"/>
                    </a:solidFill>
                  </a:rPr>
                  <a:t>Knowing</a:t>
                </a:r>
                <a:r>
                  <a:rPr lang="fr-FR" sz="1800" dirty="0">
                    <a:solidFill>
                      <a:srgbClr val="0000FF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0000FF"/>
                    </a:solidFill>
                  </a:rPr>
                  <a:t>that</a:t>
                </a:r>
                <a:r>
                  <a:rPr lang="fr-FR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CH" sz="180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CH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  <m:r>
                      <a:rPr lang="fr-CH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800" dirty="0">
                    <a:solidFill>
                      <a:srgbClr val="0000FF"/>
                    </a:solidFill>
                  </a:rPr>
                  <a:t> 10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-5</a:t>
                </a:r>
                <a:r>
                  <a:rPr lang="fr-CH" sz="1800" dirty="0">
                    <a:solidFill>
                      <a:srgbClr val="0000FF"/>
                    </a:solidFill>
                  </a:rPr>
                  <a:t> cm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fr-CH" sz="1800" dirty="0">
                    <a:solidFill>
                      <a:srgbClr val="0000FF"/>
                    </a:solidFill>
                  </a:rPr>
                  <a:t>.s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sz="1800" dirty="0">
                    <a:solidFill>
                      <a:srgbClr val="0000FF"/>
                    </a:solidFill>
                  </a:rPr>
                  <a:t>, express the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deposition</a:t>
                </a:r>
                <a:r>
                  <a:rPr lang="fr-CH" sz="1800" dirty="0">
                    <a:solidFill>
                      <a:srgbClr val="0000FF"/>
                    </a:solidFill>
                  </a:rPr>
                  <a:t> rate of bismuth in mol.s</a:t>
                </a:r>
                <a:r>
                  <a:rPr lang="fr-CH" sz="1800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sz="1800" dirty="0">
                    <a:solidFill>
                      <a:srgbClr val="0000FF"/>
                    </a:solidFill>
                  </a:rPr>
                  <a:t> as a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function</a:t>
                </a:r>
                <a:r>
                  <a:rPr lang="fr-CH" sz="1800" dirty="0">
                    <a:solidFill>
                      <a:srgbClr val="0000FF"/>
                    </a:solidFill>
                  </a:rPr>
                  <a:t> of time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under</a:t>
                </a:r>
                <a:r>
                  <a:rPr lang="fr-CH" sz="1800" dirty="0">
                    <a:solidFill>
                      <a:srgbClr val="0000FF"/>
                    </a:solidFill>
                  </a:rPr>
                  <a:t>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purely</a:t>
                </a:r>
                <a:r>
                  <a:rPr lang="fr-CH" sz="1800" dirty="0">
                    <a:solidFill>
                      <a:srgbClr val="0000FF"/>
                    </a:solidFill>
                  </a:rPr>
                  <a:t> mass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limiting</a:t>
                </a:r>
                <a:r>
                  <a:rPr lang="fr-CH" sz="1800" dirty="0">
                    <a:solidFill>
                      <a:srgbClr val="0000FF"/>
                    </a:solidFill>
                  </a:rPr>
                  <a:t> </a:t>
                </a:r>
                <a:r>
                  <a:rPr lang="fr-CH" sz="1800" dirty="0" err="1">
                    <a:solidFill>
                      <a:srgbClr val="0000FF"/>
                    </a:solidFill>
                  </a:rPr>
                  <a:t>regime</a:t>
                </a:r>
                <a:r>
                  <a:rPr lang="fr-CH" sz="1800" dirty="0">
                    <a:solidFill>
                      <a:srgbClr val="0000FF"/>
                    </a:solidFill>
                  </a:rPr>
                  <a:t> and in the absence of convection.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067906-D348-465C-AA7B-BE1C8CFD2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762000"/>
                <a:ext cx="8686799" cy="649793"/>
              </a:xfrm>
              <a:prstGeom prst="rect">
                <a:avLst/>
              </a:prstGeom>
              <a:blipFill>
                <a:blip r:embed="rId8"/>
                <a:stretch>
                  <a:fillRect l="-561" t="-3738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83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228601" y="1600200"/>
                <a:ext cx="8762998" cy="12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600" dirty="0"/>
                  <a:t>[Bi</a:t>
                </a:r>
                <a:r>
                  <a:rPr lang="fr-CH" sz="1600" baseline="30000" dirty="0"/>
                  <a:t>3+</a:t>
                </a:r>
                <a:r>
                  <a:rPr lang="fr-CH" sz="1600" dirty="0"/>
                  <a:t>] = </a:t>
                </a:r>
                <a:r>
                  <a:rPr lang="fr-CH" sz="1600" dirty="0" err="1"/>
                  <a:t>C</a:t>
                </a:r>
                <a:r>
                  <a:rPr lang="fr-CH" sz="1600" baseline="30000" dirty="0" err="1"/>
                  <a:t>sol</a:t>
                </a:r>
                <a:r>
                  <a:rPr lang="fr-CH" sz="1600" dirty="0"/>
                  <a:t> = 10</a:t>
                </a:r>
                <a:r>
                  <a:rPr lang="fr-CH" sz="1600" baseline="30000" dirty="0"/>
                  <a:t>-5</a:t>
                </a:r>
                <a:r>
                  <a:rPr lang="fr-CH" sz="1600" dirty="0"/>
                  <a:t> mol.cm</a:t>
                </a:r>
                <a:r>
                  <a:rPr lang="fr-CH" sz="1600" baseline="30000" dirty="0"/>
                  <a:t>-3</a:t>
                </a:r>
                <a:r>
                  <a:rPr lang="fr-CH" sz="1600" dirty="0"/>
                  <a:t>, A = 1 cm</a:t>
                </a:r>
                <a:r>
                  <a:rPr lang="fr-CH" sz="1600" baseline="30000" dirty="0"/>
                  <a:t>2</a:t>
                </a:r>
                <a:r>
                  <a:rPr lang="fr-CH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CH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600" b="0" i="1" dirty="0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CH" sz="1600" b="0" i="1" dirty="0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  <m:r>
                      <a:rPr lang="fr-CH" sz="16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600" dirty="0"/>
                  <a:t> 10</a:t>
                </a:r>
                <a:r>
                  <a:rPr lang="fr-CH" sz="1600" baseline="30000" dirty="0"/>
                  <a:t>-5</a:t>
                </a:r>
                <a:r>
                  <a:rPr lang="fr-CH" sz="1600" dirty="0"/>
                  <a:t> cm</a:t>
                </a:r>
                <a:r>
                  <a:rPr lang="fr-CH" sz="1600" baseline="30000" dirty="0"/>
                  <a:t>2</a:t>
                </a:r>
                <a:r>
                  <a:rPr lang="fr-CH" sz="1600" dirty="0"/>
                  <a:t>.s</a:t>
                </a:r>
                <a:r>
                  <a:rPr lang="fr-CH" sz="1600" baseline="30000" dirty="0"/>
                  <a:t>-1</a:t>
                </a:r>
                <a:r>
                  <a:rPr lang="fr-CH" sz="1600" dirty="0"/>
                  <a:t>, </a:t>
                </a:r>
                <a:r>
                  <a:rPr lang="fr-CH" sz="1600" dirty="0" err="1"/>
                  <a:t>M</a:t>
                </a:r>
                <a:r>
                  <a:rPr lang="fr-CH" sz="1600" baseline="-25000" dirty="0" err="1"/>
                  <a:t>Bi</a:t>
                </a:r>
                <a:r>
                  <a:rPr lang="fr-CH" sz="1600" baseline="-25000" dirty="0"/>
                  <a:t> </a:t>
                </a:r>
                <a:r>
                  <a:rPr lang="fr-CH" sz="1600" dirty="0"/>
                  <a:t>= 208.98 g.mol</a:t>
                </a:r>
                <a:r>
                  <a:rPr lang="fr-CH" sz="1600" baseline="30000" dirty="0"/>
                  <a:t>-1</a:t>
                </a:r>
                <a:r>
                  <a:rPr lang="fr-CH" sz="1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𝐵𝑖</m:t>
                        </m:r>
                      </m:sub>
                    </m:sSub>
                  </m:oMath>
                </a14:m>
                <a:r>
                  <a:rPr lang="en-US" sz="1600" dirty="0"/>
                  <a:t> = 9.79 g.cm</a:t>
                </a:r>
                <a:r>
                  <a:rPr lang="en-US" sz="1600" baseline="30000" dirty="0"/>
                  <a:t>-3</a:t>
                </a:r>
              </a:p>
              <a:p>
                <a:r>
                  <a:rPr lang="fr-CH" sz="2000" dirty="0"/>
                  <a:t> </a:t>
                </a:r>
              </a:p>
              <a:p>
                <a:endParaRPr lang="fr-CH" sz="2000" dirty="0"/>
              </a:p>
              <a:p>
                <a:endParaRPr lang="fr-CH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762998" cy="1264898"/>
              </a:xfrm>
              <a:prstGeom prst="rect">
                <a:avLst/>
              </a:prstGeom>
              <a:blipFill>
                <a:blip r:embed="rId3"/>
                <a:stretch>
                  <a:fillRect l="-418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/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Cottrell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0AAA281-E3E8-4F8B-B608-92025ABA7F9F}"/>
              </a:ext>
            </a:extLst>
          </p:cNvPr>
          <p:cNvSpPr/>
          <p:nvPr/>
        </p:nvSpPr>
        <p:spPr>
          <a:xfrm>
            <a:off x="4906284" y="6096000"/>
            <a:ext cx="32004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/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Faraday law: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𝑧𝑛𝐹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blipFill>
                <a:blip r:embed="rId5"/>
                <a:stretch>
                  <a:fillRect l="-1361" t="-134328" b="-19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5FDC8AB-3A82-4A11-B3F8-D38A727FDDBD}"/>
              </a:ext>
            </a:extLst>
          </p:cNvPr>
          <p:cNvSpPr/>
          <p:nvPr/>
        </p:nvSpPr>
        <p:spPr>
          <a:xfrm>
            <a:off x="457200" y="6096000"/>
            <a:ext cx="34290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393D8DF-F62F-4B15-B46C-3EF52DD2FF02}"/>
                  </a:ext>
                </a:extLst>
              </p:cNvPr>
              <p:cNvSpPr txBox="1"/>
              <p:nvPr/>
            </p:nvSpPr>
            <p:spPr>
              <a:xfrm>
                <a:off x="685800" y="3200400"/>
                <a:ext cx="7848600" cy="2488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ym typeface="Wingdings" panose="05000000000000000000" pitchFamily="2" charset="2"/>
                  </a:rPr>
                  <a:t>Let us integrate: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𝐵𝑖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num>
                          <m:den>
                            <m:r>
                              <a:rPr lang="fr-CH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nary>
                      <m:naryPr>
                        <m:grow m:val="on"/>
                        <m:ctrlP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  <m:sup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𝑑𝑡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=2</m:t>
                    </m:r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endParaRPr lang="fr-CH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𝐵𝑖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=2∗</m:t>
                    </m:r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1∗</m:t>
                    </m:r>
                    <m:sSup>
                      <m:sSupPr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sup>
                    </m:sSup>
                    <m:r>
                      <a:rPr lang="fr-CH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CH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−5</m:t>
                                </m:r>
                              </m:sup>
                            </m:sSup>
                          </m:num>
                          <m:den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1000</m:t>
                            </m:r>
                          </m:e>
                        </m:rad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</m:t>
                            </m:r>
                          </m:e>
                        </m:rad>
                      </m:e>
                    </m:d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≈1.128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mol	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fr-FR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Δ</m:t>
                            </m:r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𝐵𝑖</m:t>
                            </m:r>
                          </m:sub>
                        </m:sSub>
                        <m:r>
                          <a:rPr lang="fr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∙</m:t>
                        </m:r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𝑀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𝐵𝑖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∙</m:t>
                        </m:r>
                        <m:sSub>
                          <m:sSub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sub>
                        </m:sSub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≈2.41∙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=241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𝑛𝑚</m:t>
                    </m:r>
                  </m:oMath>
                </a14:m>
                <a:r>
                  <a:rPr lang="en-US" dirty="0"/>
                  <a:t> 	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393D8DF-F62F-4B15-B46C-3EF52DD2F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00400"/>
                <a:ext cx="7848600" cy="2488053"/>
              </a:xfrm>
              <a:prstGeom prst="rect">
                <a:avLst/>
              </a:prstGeom>
              <a:blipFill>
                <a:blip r:embed="rId6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49279B1-FC28-4082-9E38-22AAC63C89D5}"/>
                  </a:ext>
                </a:extLst>
              </p:cNvPr>
              <p:cNvSpPr txBox="1"/>
              <p:nvPr/>
            </p:nvSpPr>
            <p:spPr>
              <a:xfrm>
                <a:off x="685800" y="2362200"/>
                <a:ext cx="7848600" cy="948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nary>
                  </m:oMath>
                </a14:m>
                <a:r>
                  <a:rPr lang="en-US" dirty="0"/>
                  <a:t>	</a:t>
                </a:r>
                <a:r>
                  <a:rPr lang="en-US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𝑑𝑛</m:t>
                            </m:r>
                          </m:e>
                          <m:sub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𝐵𝑖</m:t>
                            </m:r>
                          </m:sub>
                        </m:sSub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𝑧𝐹</m:t>
                        </m:r>
                      </m:den>
                    </m:f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sSup>
                      <m:sSup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den>
                        </m:f>
                      </m:e>
                    </m:rad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=1∗</m:t>
                    </m:r>
                    <m:sSup>
                      <m:sSup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CH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−5</m:t>
                                </m:r>
                              </m:sup>
                            </m:sSup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</m:den>
                        </m:f>
                      </m:e>
                    </m:rad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fr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fr-CH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	</a:t>
                </a: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49279B1-FC28-4082-9E38-22AAC63C8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362200"/>
                <a:ext cx="7848600" cy="948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numéro de diapositive 11">
            <a:extLst>
              <a:ext uri="{FF2B5EF4-FFF2-40B4-BE49-F238E27FC236}">
                <a16:creationId xmlns:a16="http://schemas.microsoft.com/office/drawing/2014/main" id="{37DDBEA9-8157-4B33-9DA2-F14AC6F4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31</a:t>
            </a:fld>
            <a:endParaRPr lang="en-US" sz="1400"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E6A9987-8AD0-413D-8AB1-F42C90F5FC8D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57B0B2-A6F3-4B88-8558-BC4883E89D2D}"/>
                  </a:ext>
                </a:extLst>
              </p:cNvPr>
              <p:cNvSpPr txBox="1"/>
              <p:nvPr/>
            </p:nvSpPr>
            <p:spPr>
              <a:xfrm>
                <a:off x="304799" y="762000"/>
                <a:ext cx="8686799" cy="1000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1800" dirty="0">
                    <a:solidFill>
                      <a:srgbClr val="0000FF"/>
                    </a:solidFill>
                  </a:rPr>
                  <a:t>3) </a:t>
                </a:r>
                <a:r>
                  <a:rPr lang="fr-CH" dirty="0">
                    <a:solidFill>
                      <a:srgbClr val="0000FF"/>
                    </a:solidFill>
                  </a:rPr>
                  <a:t>Calculate the </a:t>
                </a:r>
                <a:r>
                  <a:rPr lang="fr-CH" dirty="0" err="1">
                    <a:solidFill>
                      <a:srgbClr val="0000FF"/>
                    </a:solidFill>
                  </a:rPr>
                  <a:t>thickness</a:t>
                </a:r>
                <a:r>
                  <a:rPr lang="fr-CH" dirty="0">
                    <a:solidFill>
                      <a:srgbClr val="0000FF"/>
                    </a:solidFill>
                  </a:rPr>
                  <a:t> of the </a:t>
                </a:r>
                <a:r>
                  <a:rPr lang="fr-CH" dirty="0" err="1">
                    <a:solidFill>
                      <a:srgbClr val="0000FF"/>
                    </a:solidFill>
                  </a:rPr>
                  <a:t>deposit</a:t>
                </a:r>
                <a:r>
                  <a:rPr lang="fr-CH" dirty="0">
                    <a:solidFill>
                      <a:srgbClr val="0000FF"/>
                    </a:solidFill>
                  </a:rPr>
                  <a:t> </a:t>
                </a:r>
                <a:r>
                  <a:rPr lang="fr-CH" dirty="0" err="1">
                    <a:solidFill>
                      <a:srgbClr val="0000FF"/>
                    </a:solidFill>
                  </a:rPr>
                  <a:t>obtained</a:t>
                </a:r>
                <a:r>
                  <a:rPr lang="fr-CH" dirty="0">
                    <a:solidFill>
                      <a:srgbClr val="0000FF"/>
                    </a:solidFill>
                  </a:rPr>
                  <a:t> </a:t>
                </a:r>
                <a:r>
                  <a:rPr lang="fr-CH" dirty="0" err="1">
                    <a:solidFill>
                      <a:srgbClr val="0000FF"/>
                    </a:solidFill>
                  </a:rPr>
                  <a:t>after</a:t>
                </a:r>
                <a:r>
                  <a:rPr lang="fr-CH" dirty="0">
                    <a:solidFill>
                      <a:srgbClr val="0000FF"/>
                    </a:solidFill>
                  </a:rPr>
                  <a:t> 1000 s of </a:t>
                </a:r>
                <a:r>
                  <a:rPr lang="fr-CH" dirty="0" err="1">
                    <a:solidFill>
                      <a:srgbClr val="0000FF"/>
                    </a:solidFill>
                  </a:rPr>
                  <a:t>electroplating</a:t>
                </a:r>
                <a:r>
                  <a:rPr lang="fr-CH" dirty="0">
                    <a:solidFill>
                      <a:srgbClr val="0000FF"/>
                    </a:solidFill>
                  </a:rPr>
                  <a:t>  (</a:t>
                </a:r>
                <a:r>
                  <a:rPr lang="fr-CH" dirty="0" err="1">
                    <a:solidFill>
                      <a:srgbClr val="0000FF"/>
                    </a:solidFill>
                  </a:rPr>
                  <a:t>M</a:t>
                </a:r>
                <a:r>
                  <a:rPr lang="fr-CH" baseline="-25000" dirty="0" err="1">
                    <a:solidFill>
                      <a:srgbClr val="0000FF"/>
                    </a:solidFill>
                  </a:rPr>
                  <a:t>Bi</a:t>
                </a:r>
                <a:r>
                  <a:rPr lang="fr-CH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fr-CH" dirty="0">
                    <a:solidFill>
                      <a:srgbClr val="0000FF"/>
                    </a:solidFill>
                  </a:rPr>
                  <a:t>= 208.98 g.mol</a:t>
                </a:r>
                <a:r>
                  <a:rPr lang="fr-CH" baseline="30000" dirty="0">
                    <a:solidFill>
                      <a:srgbClr val="0000FF"/>
                    </a:solidFill>
                  </a:rPr>
                  <a:t>-1</a:t>
                </a:r>
                <a:r>
                  <a:rPr lang="fr-CH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CH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= 9.79 g.cm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-3</a:t>
                </a:r>
                <a:r>
                  <a:rPr lang="en-US" dirty="0">
                    <a:solidFill>
                      <a:srgbClr val="0000FF"/>
                    </a:solidFill>
                  </a:rPr>
                  <a:t>).</a:t>
                </a:r>
              </a:p>
              <a:p>
                <a:pPr>
                  <a:spcAft>
                    <a:spcPts val="600"/>
                  </a:spcAft>
                </a:pPr>
                <a:endParaRPr lang="fr-CH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57B0B2-A6F3-4B88-8558-BC4883E8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762000"/>
                <a:ext cx="8686799" cy="1000274"/>
              </a:xfrm>
              <a:prstGeom prst="rect">
                <a:avLst/>
              </a:prstGeom>
              <a:blipFill>
                <a:blip r:embed="rId8"/>
                <a:stretch>
                  <a:fillRect l="-561" t="-3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492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/>
              <p:nvPr/>
            </p:nvSpPr>
            <p:spPr>
              <a:xfrm>
                <a:off x="228601" y="1600200"/>
                <a:ext cx="8762998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600" dirty="0"/>
                  <a:t>[Bi</a:t>
                </a:r>
                <a:r>
                  <a:rPr lang="fr-CH" sz="1600" baseline="30000" dirty="0"/>
                  <a:t>3+</a:t>
                </a:r>
                <a:r>
                  <a:rPr lang="fr-CH" sz="1600" dirty="0"/>
                  <a:t>] = </a:t>
                </a:r>
                <a:r>
                  <a:rPr lang="fr-CH" sz="1600" dirty="0" err="1"/>
                  <a:t>C</a:t>
                </a:r>
                <a:r>
                  <a:rPr lang="fr-CH" sz="1600" baseline="30000" dirty="0" err="1"/>
                  <a:t>sol</a:t>
                </a:r>
                <a:r>
                  <a:rPr lang="fr-CH" sz="1600" dirty="0"/>
                  <a:t> = 10</a:t>
                </a:r>
                <a:r>
                  <a:rPr lang="fr-CH" sz="1600" baseline="30000" dirty="0"/>
                  <a:t>-2</a:t>
                </a:r>
                <a:r>
                  <a:rPr lang="fr-CH" sz="1600" dirty="0"/>
                  <a:t> M, A = 1 cm</a:t>
                </a:r>
                <a:r>
                  <a:rPr lang="fr-CH" sz="1600" baseline="30000" dirty="0"/>
                  <a:t>2</a:t>
                </a:r>
                <a:r>
                  <a:rPr lang="fr-CH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fr-CH" sz="1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600" b="0" i="1" dirty="0" smtClean="0">
                                <a:latin typeface="Cambria Math" panose="02040503050406030204" pitchFamily="18" charset="0"/>
                              </a:rPr>
                              <m:t>𝐵𝑖</m:t>
                            </m:r>
                          </m:e>
                          <m:sup>
                            <m:r>
                              <a:rPr lang="fr-CH" sz="1600" b="0" i="1" dirty="0" smtClean="0">
                                <a:latin typeface="Cambria Math" panose="02040503050406030204" pitchFamily="18" charset="0"/>
                              </a:rPr>
                              <m:t>3+</m:t>
                            </m:r>
                          </m:sup>
                        </m:sSup>
                      </m:sub>
                    </m:sSub>
                    <m:r>
                      <a:rPr lang="fr-CH" sz="16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600" dirty="0"/>
                  <a:t> 10</a:t>
                </a:r>
                <a:r>
                  <a:rPr lang="fr-CH" sz="1600" baseline="30000" dirty="0"/>
                  <a:t>-5</a:t>
                </a:r>
                <a:r>
                  <a:rPr lang="fr-CH" sz="1600" dirty="0"/>
                  <a:t> cm</a:t>
                </a:r>
                <a:r>
                  <a:rPr lang="fr-CH" sz="1600" baseline="30000" dirty="0"/>
                  <a:t>2</a:t>
                </a:r>
                <a:r>
                  <a:rPr lang="fr-CH" sz="1600" dirty="0"/>
                  <a:t>.s</a:t>
                </a:r>
                <a:r>
                  <a:rPr lang="fr-CH" sz="1600" baseline="30000" dirty="0"/>
                  <a:t>-1</a:t>
                </a:r>
                <a:r>
                  <a:rPr lang="fr-CH" sz="1600" dirty="0"/>
                  <a:t>, </a:t>
                </a:r>
                <a:r>
                  <a:rPr lang="fr-CH" sz="1600" dirty="0" err="1"/>
                  <a:t>M</a:t>
                </a:r>
                <a:r>
                  <a:rPr lang="fr-CH" sz="1600" baseline="-25000" dirty="0" err="1"/>
                  <a:t>Bi</a:t>
                </a:r>
                <a:r>
                  <a:rPr lang="fr-CH" sz="1600" baseline="-25000" dirty="0"/>
                  <a:t> </a:t>
                </a:r>
                <a:r>
                  <a:rPr lang="fr-CH" sz="1600" dirty="0"/>
                  <a:t>= 208.98 g.mol</a:t>
                </a:r>
                <a:r>
                  <a:rPr lang="fr-CH" sz="1600" baseline="30000" dirty="0"/>
                  <a:t>-1</a:t>
                </a:r>
                <a:r>
                  <a:rPr lang="fr-CH" sz="16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fr-CH" sz="1600" i="1">
                            <a:latin typeface="Cambria Math" panose="02040503050406030204" pitchFamily="18" charset="0"/>
                          </a:rPr>
                          <m:t>𝐵𝑖</m:t>
                        </m:r>
                      </m:sub>
                    </m:sSub>
                  </m:oMath>
                </a14:m>
                <a:r>
                  <a:rPr lang="en-US" sz="1600" dirty="0"/>
                  <a:t> = 9.79 g.cm</a:t>
                </a:r>
                <a:r>
                  <a:rPr lang="en-US" sz="1600" baseline="30000" dirty="0"/>
                  <a:t>-3</a:t>
                </a:r>
              </a:p>
              <a:p>
                <a:r>
                  <a:rPr lang="fr-CH" sz="2000" dirty="0"/>
                  <a:t> </a:t>
                </a:r>
              </a:p>
              <a:p>
                <a:endParaRPr lang="fr-CH" sz="2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BDFDCC2-1E1C-44C0-A1E2-6FFDE5478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600200"/>
                <a:ext cx="8762998" cy="957121"/>
              </a:xfrm>
              <a:prstGeom prst="rect">
                <a:avLst/>
              </a:prstGeom>
              <a:blipFill>
                <a:blip r:embed="rId3"/>
                <a:stretch>
                  <a:fillRect l="-418" t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/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Cottrell law: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𝑧𝐹</m:t>
                    </m:r>
                    <m:sSup>
                      <m:sSupPr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2281E46-8288-4AC5-8B32-1EE807CBA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284" y="6107435"/>
                <a:ext cx="3200400" cy="656013"/>
              </a:xfrm>
              <a:prstGeom prst="rect">
                <a:avLst/>
              </a:prstGeom>
              <a:blipFill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0AAA281-E3E8-4F8B-B608-92025ABA7F9F}"/>
              </a:ext>
            </a:extLst>
          </p:cNvPr>
          <p:cNvSpPr/>
          <p:nvPr/>
        </p:nvSpPr>
        <p:spPr>
          <a:xfrm>
            <a:off x="4906284" y="6096000"/>
            <a:ext cx="32004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/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Faraday law: 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CH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𝑧𝑛𝐹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0E202B05-C0C7-4C6F-BCE8-4C628E01A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240156"/>
                <a:ext cx="3581400" cy="412164"/>
              </a:xfrm>
              <a:prstGeom prst="rect">
                <a:avLst/>
              </a:prstGeom>
              <a:blipFill>
                <a:blip r:embed="rId5"/>
                <a:stretch>
                  <a:fillRect l="-1361" t="-134328" b="-19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A5FDC8AB-3A82-4A11-B3F8-D38A727FDDBD}"/>
              </a:ext>
            </a:extLst>
          </p:cNvPr>
          <p:cNvSpPr/>
          <p:nvPr/>
        </p:nvSpPr>
        <p:spPr>
          <a:xfrm>
            <a:off x="457200" y="6096000"/>
            <a:ext cx="3429000" cy="6788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393D8DF-F62F-4B15-B46C-3EF52DD2FF02}"/>
                  </a:ext>
                </a:extLst>
              </p:cNvPr>
              <p:cNvSpPr txBox="1"/>
              <p:nvPr/>
            </p:nvSpPr>
            <p:spPr>
              <a:xfrm>
                <a:off x="685800" y="2286000"/>
                <a:ext cx="7848600" cy="2654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𝑓𝑓𝑖𝑐𝑖𝑒𝑛𝑐𝑦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𝐸𝐶𝐷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CH" b="0" i="1" smtClean="0">
                                  <a:latin typeface="Cambria Math" panose="02040503050406030204" pitchFamily="18" charset="0"/>
                                </a:rPr>
                                <m:t>𝑀𝑒𝑎𝑠</m:t>
                              </m:r>
                            </m:sub>
                          </m:sSub>
                        </m:den>
                      </m:f>
                      <m:r>
                        <a:rPr lang="fr-CH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𝑧</m:t>
                          </m:r>
                          <m:sSub>
                            <m:sSubPr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𝐵𝑖</m:t>
                              </m:r>
                            </m:sub>
                          </m:sSub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r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fr-CH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H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en-US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fr-CH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𝐵𝑖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≈1.128</m:t>
                    </m:r>
                    <m:r>
                      <a:rPr lang="en-US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fr-CH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mol	</a:t>
                </a:r>
              </a:p>
              <a:p>
                <a:pPr algn="ctr"/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i="1">
                          <a:latin typeface="Cambria Math" panose="02040503050406030204" pitchFamily="18" charset="0"/>
                        </a:rPr>
                        <m:t>𝐸𝑓𝑓𝑖𝑐𝑖𝑒𝑛𝑐𝑦</m:t>
                      </m:r>
                      <m:r>
                        <a:rPr lang="fr-CH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i="1">
                              <a:latin typeface="Cambria Math" panose="02040503050406030204" pitchFamily="18" charset="0"/>
                            </a:rPr>
                            <m:t>3∗</m:t>
                          </m:r>
                          <m:r>
                            <a:rPr lang="fr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1.128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CH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fr-CH" i="1" dirty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fr-CH" b="0" i="1" dirty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6</m:t>
                              </m:r>
                            </m:sup>
                          </m:sSup>
                          <m:r>
                            <a:rPr lang="fr-CH" i="1" dirty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∗96485</m:t>
                          </m:r>
                        </m:num>
                        <m:den>
                          <m:r>
                            <a:rPr lang="fr-CH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0.4</m:t>
                          </m:r>
                        </m:den>
                      </m:f>
                      <m:r>
                        <a:rPr lang="fr-CH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≈</m:t>
                      </m:r>
                      <m:f>
                        <m:fPr>
                          <m:ctrlPr>
                            <a:rPr lang="fr-CH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</m:t>
                          </m:r>
                          <m:r>
                            <a:rPr lang="fr-CH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3266</m:t>
                          </m:r>
                        </m:num>
                        <m:den>
                          <m:r>
                            <a:rPr lang="fr-CH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0.4</m:t>
                          </m:r>
                        </m:den>
                      </m:f>
                      <m:r>
                        <a:rPr lang="fr-CH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≈</m:t>
                      </m:r>
                      <m:r>
                        <a:rPr lang="fr-CH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0.8165</m:t>
                      </m:r>
                    </m:oMath>
                  </m:oMathPara>
                </a14:m>
                <a:endParaRPr lang="fr-CH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C393D8DF-F62F-4B15-B46C-3EF52DD2F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286000"/>
                <a:ext cx="7848600" cy="26542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0D68AC1F-D963-4042-8A87-7331E3D10EFF}"/>
              </a:ext>
            </a:extLst>
          </p:cNvPr>
          <p:cNvSpPr txBox="1"/>
          <p:nvPr/>
        </p:nvSpPr>
        <p:spPr>
          <a:xfrm>
            <a:off x="381000" y="4953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Only</a:t>
            </a:r>
            <a:r>
              <a:rPr lang="fr-CH" dirty="0"/>
              <a:t> 81.65 % of the </a:t>
            </a:r>
            <a:r>
              <a:rPr lang="fr-CH" dirty="0" err="1"/>
              <a:t>electrons</a:t>
            </a:r>
            <a:r>
              <a:rPr lang="fr-CH" dirty="0"/>
              <a:t> </a:t>
            </a:r>
            <a:r>
              <a:rPr lang="fr-CH" dirty="0" err="1"/>
              <a:t>participated</a:t>
            </a:r>
            <a:r>
              <a:rPr lang="fr-CH" dirty="0"/>
              <a:t> to the ECD of bismuth.</a:t>
            </a:r>
          </a:p>
          <a:p>
            <a:endParaRPr lang="fr-CH" dirty="0"/>
          </a:p>
        </p:txBody>
      </p:sp>
      <p:sp>
        <p:nvSpPr>
          <p:cNvPr id="13" name="Espace réservé du numéro de diapositive 11">
            <a:extLst>
              <a:ext uri="{FF2B5EF4-FFF2-40B4-BE49-F238E27FC236}">
                <a16:creationId xmlns:a16="http://schemas.microsoft.com/office/drawing/2014/main" id="{E19DB644-3C7A-4680-95C2-7C7DA9BB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32</a:t>
            </a:fld>
            <a:endParaRPr lang="en-US" sz="140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A1F07417-9B80-476E-BE13-73CFF6D0BC26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5DFF0E-3682-463D-851E-93163F1C44FC}"/>
              </a:ext>
            </a:extLst>
          </p:cNvPr>
          <p:cNvSpPr txBox="1"/>
          <p:nvPr/>
        </p:nvSpPr>
        <p:spPr>
          <a:xfrm>
            <a:off x="304799" y="762000"/>
            <a:ext cx="8686799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dirty="0">
                <a:solidFill>
                  <a:srgbClr val="0000FF"/>
                </a:solidFill>
              </a:rPr>
              <a:t>4) </a:t>
            </a:r>
            <a:r>
              <a:rPr lang="fr-CH" dirty="0" err="1">
                <a:solidFill>
                  <a:srgbClr val="0000FF"/>
                </a:solidFill>
              </a:rPr>
              <a:t>After</a:t>
            </a:r>
            <a:r>
              <a:rPr lang="fr-CH" dirty="0">
                <a:solidFill>
                  <a:srgbClr val="0000FF"/>
                </a:solidFill>
              </a:rPr>
              <a:t> an </a:t>
            </a:r>
            <a:r>
              <a:rPr lang="fr-CH" dirty="0" err="1">
                <a:solidFill>
                  <a:srgbClr val="0000FF"/>
                </a:solidFill>
              </a:rPr>
              <a:t>electrodeposition</a:t>
            </a:r>
            <a:r>
              <a:rPr lang="fr-CH" dirty="0">
                <a:solidFill>
                  <a:srgbClr val="0000FF"/>
                </a:solidFill>
              </a:rPr>
              <a:t> of 1000 s, a total of 0.4 C </a:t>
            </a:r>
            <a:r>
              <a:rPr lang="fr-CH" dirty="0" err="1">
                <a:solidFill>
                  <a:srgbClr val="0000FF"/>
                </a:solidFill>
              </a:rPr>
              <a:t>was</a:t>
            </a:r>
            <a:r>
              <a:rPr lang="fr-CH" dirty="0">
                <a:solidFill>
                  <a:srgbClr val="0000FF"/>
                </a:solidFill>
              </a:rPr>
              <a:t> </a:t>
            </a:r>
            <a:r>
              <a:rPr lang="fr-CH" dirty="0" err="1">
                <a:solidFill>
                  <a:srgbClr val="0000FF"/>
                </a:solidFill>
              </a:rPr>
              <a:t>integrated</a:t>
            </a:r>
            <a:r>
              <a:rPr lang="fr-CH" dirty="0">
                <a:solidFill>
                  <a:srgbClr val="0000FF"/>
                </a:solidFill>
              </a:rPr>
              <a:t> </a:t>
            </a:r>
            <a:r>
              <a:rPr lang="fr-CH" dirty="0" err="1">
                <a:solidFill>
                  <a:srgbClr val="0000FF"/>
                </a:solidFill>
              </a:rPr>
              <a:t>from</a:t>
            </a:r>
            <a:r>
              <a:rPr lang="fr-CH" dirty="0">
                <a:solidFill>
                  <a:srgbClr val="0000FF"/>
                </a:solidFill>
              </a:rPr>
              <a:t> the </a:t>
            </a:r>
            <a:r>
              <a:rPr lang="fr-CH" dirty="0" err="1">
                <a:solidFill>
                  <a:srgbClr val="0000FF"/>
                </a:solidFill>
              </a:rPr>
              <a:t>chronoamperometry</a:t>
            </a:r>
            <a:r>
              <a:rPr lang="fr-CH" dirty="0">
                <a:solidFill>
                  <a:srgbClr val="0000FF"/>
                </a:solidFill>
              </a:rPr>
              <a:t> data. </a:t>
            </a:r>
            <a:r>
              <a:rPr lang="fr-CH" dirty="0" err="1">
                <a:solidFill>
                  <a:srgbClr val="0000FF"/>
                </a:solidFill>
              </a:rPr>
              <a:t>Calculate</a:t>
            </a:r>
            <a:r>
              <a:rPr lang="fr-CH" dirty="0">
                <a:solidFill>
                  <a:srgbClr val="0000FF"/>
                </a:solidFill>
              </a:rPr>
              <a:t> the </a:t>
            </a:r>
            <a:r>
              <a:rPr lang="fr-CH" dirty="0" err="1">
                <a:solidFill>
                  <a:srgbClr val="0000FF"/>
                </a:solidFill>
              </a:rPr>
              <a:t>electrodeposition</a:t>
            </a:r>
            <a:r>
              <a:rPr lang="fr-CH" dirty="0">
                <a:solidFill>
                  <a:srgbClr val="0000FF"/>
                </a:solidFill>
              </a:rPr>
              <a:t> </a:t>
            </a:r>
            <a:r>
              <a:rPr lang="fr-CH" dirty="0" err="1">
                <a:solidFill>
                  <a:srgbClr val="0000FF"/>
                </a:solidFill>
              </a:rPr>
              <a:t>efficiency</a:t>
            </a:r>
            <a:r>
              <a:rPr lang="fr-CH" dirty="0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fr-CH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2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ADE2B5D-8B29-48EB-AC24-9A51D98AFF71}"/>
                  </a:ext>
                </a:extLst>
              </p:cNvPr>
              <p:cNvSpPr txBox="1"/>
              <p:nvPr/>
            </p:nvSpPr>
            <p:spPr>
              <a:xfrm>
                <a:off x="0" y="1371600"/>
                <a:ext cx="9144000" cy="5461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2000" dirty="0"/>
                  <a:t>Capacitive </a:t>
                </a:r>
                <a:r>
                  <a:rPr lang="fr-CH" sz="2000" dirty="0" err="1"/>
                  <a:t>current</a:t>
                </a:r>
                <a:r>
                  <a:rPr lang="fr-CH" sz="2000" dirty="0"/>
                  <a:t> (double layer </a:t>
                </a:r>
                <a:r>
                  <a:rPr lang="fr-CH" sz="2000" dirty="0" err="1"/>
                  <a:t>charging</a:t>
                </a:r>
                <a:r>
                  <a:rPr lang="fr-CH" sz="2000" dirty="0"/>
                  <a:t>) but </a:t>
                </a:r>
                <a:r>
                  <a:rPr lang="fr-CH" sz="2000" dirty="0" err="1"/>
                  <a:t>negligible</a:t>
                </a:r>
                <a:r>
                  <a:rPr lang="fr-CH" sz="2000" dirty="0"/>
                  <a:t> for long DC </a:t>
                </a:r>
                <a:r>
                  <a:rPr lang="fr-CH" sz="2000" dirty="0" err="1"/>
                  <a:t>electroplating</a:t>
                </a:r>
                <a:endParaRPr lang="fr-CH" sz="2000" dirty="0"/>
              </a:p>
              <a:p>
                <a:endParaRPr lang="fr-CH" sz="2000" dirty="0"/>
              </a:p>
              <a:p>
                <a:r>
                  <a:rPr lang="fr-CH" sz="2000" dirty="0" err="1"/>
                  <a:t>Uncontrolled</a:t>
                </a:r>
                <a:r>
                  <a:rPr lang="fr-CH" sz="2000" dirty="0"/>
                  <a:t> </a:t>
                </a:r>
                <a:r>
                  <a:rPr lang="fr-CH" sz="2000" dirty="0" err="1"/>
                  <a:t>side</a:t>
                </a:r>
                <a:r>
                  <a:rPr lang="fr-CH" sz="2000" dirty="0"/>
                  <a:t> </a:t>
                </a:r>
                <a:r>
                  <a:rPr lang="fr-CH" sz="2000" dirty="0" err="1"/>
                  <a:t>reactions</a:t>
                </a:r>
                <a:r>
                  <a:rPr lang="fr-CH" sz="2000" dirty="0"/>
                  <a:t>:</a:t>
                </a:r>
              </a:p>
              <a:p>
                <a:endParaRPr lang="fr-CH" sz="1100" dirty="0"/>
              </a:p>
              <a:p>
                <a:r>
                  <a:rPr lang="fr-CH" sz="2000" dirty="0"/>
                  <a:t>	</a:t>
                </a:r>
                <a:r>
                  <a:rPr lang="fr-CH" sz="2000" dirty="0">
                    <a:sym typeface="Wingdings" panose="05000000000000000000" pitchFamily="2" charset="2"/>
                  </a:rPr>
                  <a:t> Reduction of </a:t>
                </a:r>
                <a:r>
                  <a:rPr lang="fr-CH" sz="2000" dirty="0" err="1">
                    <a:sym typeface="Wingdings" panose="05000000000000000000" pitchFamily="2" charset="2"/>
                  </a:rPr>
                  <a:t>dissolved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oxygen</a:t>
                </a:r>
                <a:r>
                  <a:rPr lang="fr-CH" sz="2000" dirty="0">
                    <a:sym typeface="Wingdings" panose="05000000000000000000" pitchFamily="2" charset="2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⇀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fr-FR" sz="20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H" sz="2000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+2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⇀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endParaRPr lang="fr-FR" sz="20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fr-FR" sz="11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H" sz="2000" dirty="0"/>
                  <a:t>	</a:t>
                </a:r>
                <a:r>
                  <a:rPr lang="fr-CH" sz="2000" dirty="0">
                    <a:sym typeface="Wingdings" panose="05000000000000000000" pitchFamily="2" charset="2"/>
                  </a:rPr>
                  <a:t> </a:t>
                </a:r>
                <a:r>
                  <a:rPr lang="fr-CH" sz="2000" dirty="0" err="1">
                    <a:sym typeface="Wingdings" panose="05000000000000000000" pitchFamily="2" charset="2"/>
                  </a:rPr>
                  <a:t>Hydrogen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evolution</a:t>
                </a:r>
                <a:r>
                  <a:rPr lang="fr-CH" sz="2000" dirty="0">
                    <a:sym typeface="Wingdings" panose="05000000000000000000" pitchFamily="2" charset="2"/>
                  </a:rPr>
                  <a:t>		</a:t>
                </a:r>
                <a:r>
                  <a:rPr lang="fr-FR" sz="20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⇀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endParaRPr lang="fr-FR" sz="20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fr-FR" sz="11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H" sz="2000" dirty="0"/>
                  <a:t>	</a:t>
                </a:r>
                <a:r>
                  <a:rPr lang="fr-CH" sz="2000" dirty="0">
                    <a:sym typeface="Wingdings" panose="05000000000000000000" pitchFamily="2" charset="2"/>
                  </a:rPr>
                  <a:t> Co-</a:t>
                </a:r>
                <a:r>
                  <a:rPr lang="fr-CH" sz="2000" dirty="0" err="1">
                    <a:sym typeface="Wingdings" panose="05000000000000000000" pitchFamily="2" charset="2"/>
                  </a:rPr>
                  <a:t>deposition</a:t>
                </a:r>
                <a:r>
                  <a:rPr lang="fr-CH" sz="2000" dirty="0">
                    <a:sym typeface="Wingdings" panose="05000000000000000000" pitchFamily="2" charset="2"/>
                  </a:rPr>
                  <a:t> of </a:t>
                </a:r>
                <a:r>
                  <a:rPr lang="fr-CH" sz="2000" dirty="0" err="1">
                    <a:sym typeface="Wingdings" panose="05000000000000000000" pitchFamily="2" charset="2"/>
                  </a:rPr>
                  <a:t>other</a:t>
                </a:r>
                <a:r>
                  <a:rPr lang="fr-CH" sz="2000" dirty="0">
                    <a:sym typeface="Wingdings" panose="05000000000000000000" pitchFamily="2" charset="2"/>
                  </a:rPr>
                  <a:t> </a:t>
                </a:r>
                <a:r>
                  <a:rPr lang="fr-CH" sz="2000" dirty="0" err="1">
                    <a:sym typeface="Wingdings" panose="05000000000000000000" pitchFamily="2" charset="2"/>
                  </a:rPr>
                  <a:t>metals</a:t>
                </a:r>
                <a:r>
                  <a:rPr lang="fr-CH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⇀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</m:oMath>
                </a14:m>
                <a:endParaRPr lang="fr-FR" sz="20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endParaRPr lang="fr-FR" sz="11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CH" sz="2000" dirty="0"/>
                  <a:t>	</a:t>
                </a:r>
                <a:r>
                  <a:rPr lang="fr-CH" sz="2000" dirty="0">
                    <a:sym typeface="Wingdings" panose="05000000000000000000" pitchFamily="2" charset="2"/>
                  </a:rPr>
                  <a:t> Partial </a:t>
                </a:r>
                <a:r>
                  <a:rPr lang="fr-CH" sz="2000" dirty="0" err="1">
                    <a:sym typeface="Wingdings" panose="05000000000000000000" pitchFamily="2" charset="2"/>
                  </a:rPr>
                  <a:t>reduction</a:t>
                </a:r>
                <a:r>
                  <a:rPr lang="fr-CH" sz="2000" dirty="0">
                    <a:sym typeface="Wingdings" panose="05000000000000000000" pitchFamily="2" charset="2"/>
                  </a:rPr>
                  <a:t> of </a:t>
                </a:r>
                <a:r>
                  <a:rPr lang="fr-CH" sz="2000" dirty="0" err="1">
                    <a:sym typeface="Wingdings" panose="05000000000000000000" pitchFamily="2" charset="2"/>
                  </a:rPr>
                  <a:t>metal</a:t>
                </a:r>
                <a:r>
                  <a:rPr lang="fr-CH" sz="2000" dirty="0">
                    <a:sym typeface="Wingdings" panose="05000000000000000000" pitchFamily="2" charset="2"/>
                  </a:rPr>
                  <a:t> ions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H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⇀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p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𝑧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</m:d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</m:oMath>
                </a14:m>
                <a:endParaRPr lang="fr-CH" sz="2000" dirty="0"/>
              </a:p>
              <a:p>
                <a:endParaRPr lang="fr-CH" sz="1100" dirty="0"/>
              </a:p>
              <a:p>
                <a:r>
                  <a:rPr lang="fr-CH" sz="2000" dirty="0"/>
                  <a:t>	</a:t>
                </a:r>
                <a:r>
                  <a:rPr lang="fr-CH" sz="2000" dirty="0">
                    <a:sym typeface="Wingdings" panose="05000000000000000000" pitchFamily="2" charset="2"/>
                  </a:rPr>
                  <a:t> Reduction of surface oxides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+2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r>
                      <a:rPr lang="fr-CH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⇀</m:t>
                    </m:r>
                    <m:sSub>
                      <m:sSubPr>
                        <m:ctrlPr>
                          <a:rPr lang="fr-CH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𝑥𝑀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+3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𝑦𝐻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</m:oMath>
                </a14:m>
                <a:endParaRPr lang="fr-FR" sz="2000" b="0" dirty="0">
                  <a:sym typeface="Wingdings" panose="05000000000000000000" pitchFamily="2" charset="2"/>
                </a:endParaRPr>
              </a:p>
              <a:p>
                <a:endParaRPr lang="fr-CH" sz="1100" dirty="0"/>
              </a:p>
              <a:p>
                <a:r>
                  <a:rPr lang="fr-CH" sz="2000" dirty="0"/>
                  <a:t>	</a:t>
                </a:r>
                <a:r>
                  <a:rPr lang="fr-CH" sz="2000" dirty="0">
                    <a:sym typeface="Wingdings" panose="05000000000000000000" pitchFamily="2" charset="2"/>
                  </a:rPr>
                  <a:t> Partial </a:t>
                </a:r>
                <a:r>
                  <a:rPr lang="fr-CH" sz="2000" dirty="0" err="1">
                    <a:sym typeface="Wingdings" panose="05000000000000000000" pitchFamily="2" charset="2"/>
                  </a:rPr>
                  <a:t>redissolution</a:t>
                </a:r>
                <a:r>
                  <a:rPr lang="fr-CH" sz="2000" dirty="0">
                    <a:sym typeface="Wingdings" panose="05000000000000000000" pitchFamily="2" charset="2"/>
                  </a:rPr>
                  <a:t> or </a:t>
                </a:r>
                <a:r>
                  <a:rPr lang="fr-CH" sz="2000" dirty="0" err="1">
                    <a:sym typeface="Wingdings" panose="05000000000000000000" pitchFamily="2" charset="2"/>
                  </a:rPr>
                  <a:t>detachment</a:t>
                </a:r>
                <a:r>
                  <a:rPr lang="fr-CH" sz="2000" dirty="0">
                    <a:sym typeface="Wingdings" panose="05000000000000000000" pitchFamily="2" charset="2"/>
                  </a:rPr>
                  <a:t> of the </a:t>
                </a:r>
                <a:r>
                  <a:rPr lang="fr-CH" sz="2000" dirty="0" err="1">
                    <a:sym typeface="Wingdings" panose="05000000000000000000" pitchFamily="2" charset="2"/>
                  </a:rPr>
                  <a:t>deposit</a:t>
                </a:r>
                <a:r>
                  <a:rPr lang="fr-CH" sz="2000" dirty="0">
                    <a:sym typeface="Wingdings" panose="05000000000000000000" pitchFamily="2" charset="2"/>
                  </a:rPr>
                  <a:t> (corrosion)</a:t>
                </a:r>
                <a:endParaRPr lang="fr-CH" sz="2000" dirty="0"/>
              </a:p>
              <a:p>
                <a:endParaRPr lang="fr-CH" sz="2000" dirty="0"/>
              </a:p>
              <a:p>
                <a:r>
                  <a:rPr lang="fr-CH" sz="2000" dirty="0"/>
                  <a:t>Solutions: Argon </a:t>
                </a:r>
                <a:r>
                  <a:rPr lang="fr-CH" sz="2000" dirty="0" err="1"/>
                  <a:t>degassing</a:t>
                </a:r>
                <a:r>
                  <a:rPr lang="fr-CH" sz="2000" dirty="0"/>
                  <a:t>, </a:t>
                </a:r>
                <a:r>
                  <a:rPr lang="fr-CH" sz="2000" dirty="0" err="1"/>
                  <a:t>optimize</a:t>
                </a:r>
                <a:r>
                  <a:rPr lang="fr-CH" sz="2000" dirty="0"/>
                  <a:t> the bath formulation (pH, </a:t>
                </a:r>
                <a:r>
                  <a:rPr lang="fr-CH" sz="2000" dirty="0" err="1"/>
                  <a:t>precursors</a:t>
                </a:r>
                <a:r>
                  <a:rPr lang="fr-CH" sz="2000" dirty="0"/>
                  <a:t>, concentrations), </a:t>
                </a:r>
                <a:r>
                  <a:rPr lang="fr-CH" sz="2000" dirty="0" err="1"/>
                  <a:t>optimize</a:t>
                </a:r>
                <a:r>
                  <a:rPr lang="fr-CH" sz="2000" dirty="0"/>
                  <a:t> </a:t>
                </a:r>
                <a:r>
                  <a:rPr lang="fr-CH" sz="2000" dirty="0" err="1"/>
                  <a:t>electroplating</a:t>
                </a:r>
                <a:r>
                  <a:rPr lang="fr-CH" sz="2000" dirty="0"/>
                  <a:t> conditions (</a:t>
                </a:r>
                <a:r>
                  <a:rPr lang="fr-CH" sz="2000" dirty="0" err="1"/>
                  <a:t>electrode</a:t>
                </a:r>
                <a:r>
                  <a:rPr lang="fr-CH" sz="2000" dirty="0"/>
                  <a:t> </a:t>
                </a:r>
                <a:r>
                  <a:rPr lang="fr-CH" sz="2000" dirty="0" err="1"/>
                  <a:t>potential</a:t>
                </a:r>
                <a:r>
                  <a:rPr lang="fr-CH" sz="2000" dirty="0"/>
                  <a:t>, </a:t>
                </a:r>
                <a:r>
                  <a:rPr lang="fr-CH" sz="2000" dirty="0" err="1"/>
                  <a:t>temperature</a:t>
                </a:r>
                <a:r>
                  <a:rPr lang="fr-CH" sz="2000" dirty="0"/>
                  <a:t>, convection), </a:t>
                </a:r>
                <a:r>
                  <a:rPr lang="fr-CH" sz="2000" dirty="0" err="1"/>
                  <a:t>optimize</a:t>
                </a:r>
                <a:r>
                  <a:rPr lang="fr-CH" sz="2000" dirty="0"/>
                  <a:t> the surface state of the </a:t>
                </a:r>
                <a:r>
                  <a:rPr lang="fr-CH" sz="2000" dirty="0" err="1"/>
                  <a:t>substrate</a:t>
                </a:r>
                <a:endParaRPr lang="fr-CH" sz="2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7ADE2B5D-8B29-48EB-AC24-9A51D98AF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44000" cy="5461944"/>
              </a:xfrm>
              <a:prstGeom prst="rect">
                <a:avLst/>
              </a:prstGeom>
              <a:blipFill>
                <a:blip r:embed="rId3"/>
                <a:stretch>
                  <a:fillRect l="-667" t="-558" r="-133" b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numéro de diapositive 11">
            <a:extLst>
              <a:ext uri="{FF2B5EF4-FFF2-40B4-BE49-F238E27FC236}">
                <a16:creationId xmlns:a16="http://schemas.microsoft.com/office/drawing/2014/main" id="{D4884995-1E9A-4898-83EC-0D4E80A6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33</a:t>
            </a:fld>
            <a:endParaRPr lang="en-US" sz="1400"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07A7502-1A9E-45CC-A978-58CB4F944ADF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Exercise2: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electrodeposition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rate and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current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DDC3F4-352A-48D3-B3A3-4D5681FDBB7C}"/>
              </a:ext>
            </a:extLst>
          </p:cNvPr>
          <p:cNvSpPr txBox="1"/>
          <p:nvPr/>
        </p:nvSpPr>
        <p:spPr>
          <a:xfrm>
            <a:off x="304799" y="762000"/>
            <a:ext cx="8686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5) What could have happened to the other electrons? How could you improve the efficiency?</a:t>
            </a:r>
          </a:p>
        </p:txBody>
      </p:sp>
    </p:spTree>
    <p:extLst>
      <p:ext uri="{BB962C8B-B14F-4D97-AF65-F5344CB8AC3E}">
        <p14:creationId xmlns:p14="http://schemas.microsoft.com/office/powerpoint/2010/main" val="194011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4</a:t>
            </a:fld>
            <a:endParaRPr lang="en-US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98E37-C408-4440-8DDC-CE4511F77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4843"/>
            <a:ext cx="6248400" cy="4783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/>
              <p:nvPr/>
            </p:nvSpPr>
            <p:spPr>
              <a:xfrm>
                <a:off x="5629975" y="3339783"/>
                <a:ext cx="3581399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3339783"/>
                <a:ext cx="3581399" cy="9130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D6D5F7-53F1-4CBC-8081-CFEDD870636E}"/>
                  </a:ext>
                </a:extLst>
              </p:cNvPr>
              <p:cNvSpPr txBox="1"/>
              <p:nvPr/>
            </p:nvSpPr>
            <p:spPr>
              <a:xfrm>
                <a:off x="5629975" y="4428864"/>
                <a:ext cx="3581399" cy="140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baseline="300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baseline="30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7D6D5F7-53F1-4CBC-8081-CFEDD870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4428864"/>
                <a:ext cx="3581399" cy="14048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765D39-432D-444E-A8A4-35BD86A9EC4D}"/>
                  </a:ext>
                </a:extLst>
              </p:cNvPr>
              <p:cNvSpPr txBox="1"/>
              <p:nvPr/>
            </p:nvSpPr>
            <p:spPr>
              <a:xfrm>
                <a:off x="5629975" y="5498773"/>
                <a:ext cx="3581399" cy="3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765D39-432D-444E-A8A4-35BD86A9E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5498773"/>
                <a:ext cx="3581399" cy="399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/>
              <p:nvPr/>
            </p:nvSpPr>
            <p:spPr>
              <a:xfrm>
                <a:off x="5814862" y="6417367"/>
                <a:ext cx="3200400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F408FE1-BC69-4DBB-943C-22F6531FF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62" y="6417367"/>
                <a:ext cx="3200400" cy="440633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/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33BCD2-2DB5-46F4-806A-C0DCAE17D524}"/>
              </a:ext>
            </a:extLst>
          </p:cNvPr>
          <p:cNvSpPr txBox="1"/>
          <p:nvPr/>
        </p:nvSpPr>
        <p:spPr>
          <a:xfrm>
            <a:off x="5629975" y="2956369"/>
            <a:ext cx="77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F7B640-E1C0-4672-91E3-24262FD6E7B0}"/>
                  </a:ext>
                </a:extLst>
              </p:cNvPr>
              <p:cNvSpPr txBox="1"/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F7B640-E1C0-4672-91E3-24262FD6E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39241CF-F9C9-49EC-A150-C13AABEBB4EB}"/>
                  </a:ext>
                </a:extLst>
              </p:cNvPr>
              <p:cNvSpPr txBox="1"/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39241CF-F9C9-49EC-A150-C13AABEBB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04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5FF715-8C14-4553-A3A9-D3544A8B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5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03500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/>
              <p:nvPr/>
            </p:nvSpPr>
            <p:spPr>
              <a:xfrm>
                <a:off x="5629975" y="3339783"/>
                <a:ext cx="3581399" cy="3709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=0.520+0.059</m:t>
                      </m:r>
                      <m:r>
                        <m:rPr>
                          <m:sty m:val="p"/>
                        </m:rPr>
                        <a:rPr lang="fr-FR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𝟏𝟔𝟔</m:t>
                    </m:r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16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𝐍𝐇𝐄</m:t>
                    </m:r>
                  </m:oMath>
                </a14:m>
                <a:r>
                  <a:rPr lang="fr-FR" sz="16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endParaRPr lang="fr-FR" sz="16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=0.471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fr-F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𝑪𝒖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  <m:r>
                            <a:rPr lang="fr-FR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𝑪𝒖</m:t>
                          </m:r>
                        </m:sub>
                      </m:sSub>
                      <m:r>
                        <a:rPr lang="fr-FR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𝟒𝟕𝟏</m:t>
                      </m:r>
                      <m:r>
                        <a:rPr lang="fr-FR" sz="16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𝟎𝟓𝟗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𝐩𝐇</m:t>
                      </m:r>
                    </m:oMath>
                  </m:oMathPara>
                </a14:m>
                <a:endParaRPr lang="fr-FR" sz="16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fr-FR" sz="1600" b="1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fr-FR" sz="120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1200" dirty="0"/>
              </a:p>
              <a:p>
                <a:pPr>
                  <a:spcBef>
                    <a:spcPts val="600"/>
                  </a:spcBef>
                </a:pPr>
                <a:endParaRPr lang="en-US" sz="1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4D0686-52CD-48C5-8F1A-9D5C3766C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3339783"/>
                <a:ext cx="3581399" cy="37090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/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33BCD2-2DB5-46F4-806A-C0DCAE17D524}"/>
              </a:ext>
            </a:extLst>
          </p:cNvPr>
          <p:cNvSpPr txBox="1"/>
          <p:nvPr/>
        </p:nvSpPr>
        <p:spPr>
          <a:xfrm>
            <a:off x="5629975" y="2956369"/>
            <a:ext cx="216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 </a:t>
            </a:r>
            <a:r>
              <a:rPr lang="fr-FR" u="sng" dirty="0" err="1">
                <a:solidFill>
                  <a:srgbClr val="0000FF"/>
                </a:solidFill>
              </a:rPr>
              <a:t>Cu</a:t>
            </a:r>
            <a:r>
              <a:rPr lang="fr-FR" u="sng" baseline="30000" dirty="0" err="1">
                <a:solidFill>
                  <a:srgbClr val="0000FF"/>
                </a:solidFill>
              </a:rPr>
              <a:t>+I</a:t>
            </a:r>
            <a:r>
              <a:rPr lang="fr-FR" u="sng" dirty="0">
                <a:solidFill>
                  <a:srgbClr val="0000FF"/>
                </a:solidFill>
              </a:rPr>
              <a:t>/Cu</a:t>
            </a:r>
            <a:r>
              <a:rPr lang="fr-FR" u="sng" baseline="30000" dirty="0">
                <a:solidFill>
                  <a:srgbClr val="0000FF"/>
                </a:solidFill>
              </a:rPr>
              <a:t>0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3B6186-07A8-4738-83DB-383E6ADBD28B}"/>
              </a:ext>
            </a:extLst>
          </p:cNvPr>
          <p:cNvSpPr/>
          <p:nvPr/>
        </p:nvSpPr>
        <p:spPr>
          <a:xfrm>
            <a:off x="2667000" y="3873500"/>
            <a:ext cx="24384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C13BD1F-518D-45F3-9BAB-8EFBAB5EE329}"/>
              </a:ext>
            </a:extLst>
          </p:cNvPr>
          <p:cNvSpPr/>
          <p:nvPr/>
        </p:nvSpPr>
        <p:spPr>
          <a:xfrm rot="656044">
            <a:off x="884192" y="3722977"/>
            <a:ext cx="1509464" cy="174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F4103D-7FE7-403F-B59E-E888741DA80E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F4103D-7FE7-403F-B59E-E888741DA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C929EA-0562-4848-B111-01ADC01B4905}"/>
                  </a:ext>
                </a:extLst>
              </p:cNvPr>
              <p:cNvSpPr txBox="1"/>
              <p:nvPr/>
            </p:nvSpPr>
            <p:spPr>
              <a:xfrm>
                <a:off x="685800" y="36576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C929EA-0562-4848-B111-01ADC01B4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81E17C-B3AE-4D74-A37F-7BD2875C10CF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481E17C-B3AE-4D74-A37F-7BD2875C1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F21263-F9CA-4565-A5E9-C5B47E54DBC0}"/>
                  </a:ext>
                </a:extLst>
              </p:cNvPr>
              <p:cNvSpPr txBox="1"/>
              <p:nvPr/>
            </p:nvSpPr>
            <p:spPr>
              <a:xfrm rot="720000">
                <a:off x="3735056" y="4083013"/>
                <a:ext cx="119581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6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600" dirty="0"/>
                  <a:t> (S)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F21263-F9CA-4565-A5E9-C5B47E54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735056" y="4083013"/>
                <a:ext cx="1195815" cy="338554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2CD8D1-A57E-4F90-BAD7-C67AC3A86303}"/>
                  </a:ext>
                </a:extLst>
              </p:cNvPr>
              <p:cNvSpPr txBox="1"/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82CD8D1-A57E-4F90-BAD7-C67AC3A86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5F6395-32D8-44BD-BD4C-78388CB4A0DC}"/>
                  </a:ext>
                </a:extLst>
              </p:cNvPr>
              <p:cNvSpPr txBox="1"/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65F6395-32D8-44BD-BD4C-78388CB4A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7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28B6F0-7492-4B82-A4E7-38F6E09F8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6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/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8C7215-7DC4-4323-AF9A-B06FFCA1BC0F}"/>
              </a:ext>
            </a:extLst>
          </p:cNvPr>
          <p:cNvSpPr txBox="1"/>
          <p:nvPr/>
        </p:nvSpPr>
        <p:spPr>
          <a:xfrm>
            <a:off x="5629975" y="2956369"/>
            <a:ext cx="216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 </a:t>
            </a:r>
            <a:r>
              <a:rPr lang="fr-FR" u="sng" dirty="0" err="1">
                <a:solidFill>
                  <a:srgbClr val="0000FF"/>
                </a:solidFill>
              </a:rPr>
              <a:t>Cu</a:t>
            </a:r>
            <a:r>
              <a:rPr lang="fr-FR" u="sng" baseline="30000" dirty="0" err="1">
                <a:solidFill>
                  <a:srgbClr val="0000FF"/>
                </a:solidFill>
              </a:rPr>
              <a:t>+II</a:t>
            </a:r>
            <a:r>
              <a:rPr lang="fr-FR" u="sng" dirty="0">
                <a:solidFill>
                  <a:srgbClr val="0000FF"/>
                </a:solidFill>
              </a:rPr>
              <a:t>/</a:t>
            </a:r>
            <a:r>
              <a:rPr lang="fr-FR" u="sng" dirty="0" err="1">
                <a:solidFill>
                  <a:srgbClr val="0000FF"/>
                </a:solidFill>
              </a:rPr>
              <a:t>Cu</a:t>
            </a:r>
            <a:r>
              <a:rPr lang="fr-FR" u="sng" baseline="30000" dirty="0" err="1">
                <a:solidFill>
                  <a:srgbClr val="0000FF"/>
                </a:solidFill>
              </a:rPr>
              <a:t>+I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7AEB35-BB78-41BD-B42B-2E8B559FCE04}"/>
                  </a:ext>
                </a:extLst>
              </p:cNvPr>
              <p:cNvSpPr txBox="1"/>
              <p:nvPr/>
            </p:nvSpPr>
            <p:spPr>
              <a:xfrm>
                <a:off x="5486400" y="3339783"/>
                <a:ext cx="4078800" cy="2996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</m:t>
                                  </m:r>
                                </m:e>
                                <m:sup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2+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  <m:r>
                        <a:rPr lang="fr-FR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203+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0.059 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16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𝑢𝑂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kumimoji="0" lang="fr-F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𝐶𝑢𝑂</m:t>
                              </m:r>
                              <m:r>
                                <a:rPr kumimoji="0" lang="fr-F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fr-F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kumimoji="0" lang="fr-F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fr-F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𝑂</m:t>
                          </m:r>
                        </m:sub>
                      </m:sSub>
                      <m:r>
                        <a:rPr kumimoji="0" lang="fr-F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=0.</m:t>
                      </m:r>
                      <m:r>
                        <a:rPr kumimoji="0" lang="fr-F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669−</m:t>
                      </m:r>
                      <m: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0.059 </m:t>
                      </m:r>
                      <m:r>
                        <m:rPr>
                          <m:sty m:val="p"/>
                        </m:rPr>
                        <a:rPr kumimoji="0" lang="fr-F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pH</m:t>
                      </m:r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fr-FR" sz="16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6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6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6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sz="16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fr-FR" sz="16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𝐶𝑢𝑂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fr-FR" sz="16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p>
                              <m:r>
                                <a:rPr lang="fr-FR" sz="1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6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fr-FR" sz="16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sz="1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.560+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0.177 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+0.059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7AEB35-BB78-41BD-B42B-2E8B559FC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39783"/>
                <a:ext cx="4078800" cy="2996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8400F2-241D-4BD5-9D3D-6FF2B8A35645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8400F2-241D-4BD5-9D3D-6FF2B8A35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F8209-C302-4F3B-B3A0-C7E583A546C2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58F8209-C302-4F3B-B3A0-C7E583A54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A72CD2-FED5-4BD7-BB03-FD39E306F51C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A72CD2-FED5-4BD7-BB03-FD39E306F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BC36B3-7E76-4FD1-A2A7-93FE88816446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FBC36B3-7E76-4FD1-A2A7-93FE88816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10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317834-2C18-4A26-AB1E-334CBA740BF6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8317834-2C18-4A26-AB1E-334CBA740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A03E8C-A648-4533-B1D8-56BE9920072A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/>
                  <a:t> (S)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A03E8C-A648-4533-B1D8-56BE99200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4FD88-E408-4C6E-A06A-2F5F1F402CAE}"/>
                  </a:ext>
                </a:extLst>
              </p:cNvPr>
              <p:cNvSpPr txBox="1"/>
              <p:nvPr/>
            </p:nvSpPr>
            <p:spPr>
              <a:xfrm>
                <a:off x="685800" y="36576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B4FD88-E408-4C6E-A06A-2F5F1F402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657600"/>
                <a:ext cx="77082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77ADC9-2656-4382-9EE7-5ADC1AA3B188}"/>
                  </a:ext>
                </a:extLst>
              </p:cNvPr>
              <p:cNvSpPr txBox="1"/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677ADC9-2656-4382-9EE7-5ADC1AA3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BCD14E-D8FC-475F-A08F-2CC2A3F53887}"/>
                  </a:ext>
                </a:extLst>
              </p:cNvPr>
              <p:cNvSpPr txBox="1"/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0BCD14E-D8FC-475F-A08F-2CC2A3F53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290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89E8C4-7247-4203-8438-77B6BD1E142B}"/>
              </a:ext>
            </a:extLst>
          </p:cNvPr>
          <p:cNvSpPr/>
          <p:nvPr/>
        </p:nvSpPr>
        <p:spPr>
          <a:xfrm>
            <a:off x="8001000" y="4288662"/>
            <a:ext cx="11430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436FD-44D5-43B5-B802-2D870E61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7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/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33BCD2-2DB5-46F4-806A-C0DCAE17D524}"/>
              </a:ext>
            </a:extLst>
          </p:cNvPr>
          <p:cNvSpPr txBox="1"/>
          <p:nvPr/>
        </p:nvSpPr>
        <p:spPr>
          <a:xfrm>
            <a:off x="5629975" y="2956369"/>
            <a:ext cx="216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 </a:t>
            </a:r>
            <a:r>
              <a:rPr lang="fr-FR" u="sng" dirty="0" err="1">
                <a:solidFill>
                  <a:srgbClr val="0000FF"/>
                </a:solidFill>
              </a:rPr>
              <a:t>Cu</a:t>
            </a:r>
            <a:r>
              <a:rPr lang="fr-FR" u="sng" baseline="30000" dirty="0" err="1">
                <a:solidFill>
                  <a:srgbClr val="0000FF"/>
                </a:solidFill>
              </a:rPr>
              <a:t>+II</a:t>
            </a:r>
            <a:r>
              <a:rPr lang="fr-FR" u="sng" dirty="0">
                <a:solidFill>
                  <a:srgbClr val="0000FF"/>
                </a:solidFill>
              </a:rPr>
              <a:t>/Cu</a:t>
            </a:r>
            <a:r>
              <a:rPr lang="fr-FR" u="sng" baseline="30000" dirty="0">
                <a:solidFill>
                  <a:srgbClr val="0000FF"/>
                </a:solidFill>
              </a:rPr>
              <a:t>0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3E3AD5-A1D3-4BD7-AF18-DB2AABCE3271}"/>
                  </a:ext>
                </a:extLst>
              </p:cNvPr>
              <p:cNvSpPr txBox="1"/>
              <p:nvPr/>
            </p:nvSpPr>
            <p:spPr>
              <a:xfrm>
                <a:off x="5626100" y="3382244"/>
                <a:ext cx="4737100" cy="2521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=0.337+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1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1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1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1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𝟏𝟔𝟎</m:t>
                    </m:r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𝐕</m:t>
                    </m:r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16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𝐍𝐇𝐄</m:t>
                    </m:r>
                  </m:oMath>
                </a14:m>
                <a:r>
                  <a:rPr lang="fr-FR" sz="2000" b="1" dirty="0">
                    <a:solidFill>
                      <a:srgbClr val="00B05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fr-FR" sz="20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fr-FR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𝑪𝒖</m:t>
                            </m:r>
                          </m:e>
                          <m:sup>
                            <m:r>
                              <a:rPr lang="fr-FR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fr-FR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𝑪𝒖</m:t>
                        </m:r>
                      </m:sub>
                    </m:sSub>
                  </m:oMath>
                </a14:m>
                <a:endParaRPr lang="fr-FR" sz="2000" b="1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fr-FR" sz="2000" dirty="0">
                  <a:ea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fr-FR" sz="20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𝐷𝑖𝑠𝑝𝑟𝑜𝑝𝑜𝑟𝑡𝑖𝑜𝑛𝑎𝑡𝑖𝑜𝑛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3E3AD5-A1D3-4BD7-AF18-DB2AABCE3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00" y="3382244"/>
                <a:ext cx="4737100" cy="2521331"/>
              </a:xfrm>
              <a:prstGeom prst="rect">
                <a:avLst/>
              </a:prstGeom>
              <a:blipFill>
                <a:blip r:embed="rId6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980FF8-CEFD-4919-96BB-6E1939793940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980FF8-CEFD-4919-96BB-6E193979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30F3F1-D400-4CBD-91E2-0FD7600D27A0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30F3F1-D400-4CBD-91E2-0FD7600D2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CA0B44-6DAB-4B23-8C60-34FD8569DF3F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CA0B44-6DAB-4B23-8C60-34FD8569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EB0575-F67D-4A19-BE30-467E047E0C1A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EB0575-F67D-4A19-BE30-467E047E0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10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93FF3-BBDF-4D10-AC1A-CA9E7AB74EFA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4493FF3-BBDF-4D10-AC1A-CA9E7AB74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3E3CD5-383E-49C9-A2F6-50D7E226929A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/>
                  <a:t> (S)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43E3CD5-383E-49C9-A2F6-50D7E2269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4F74A2-9462-4170-BB80-E943677D4063}"/>
                  </a:ext>
                </a:extLst>
              </p:cNvPr>
              <p:cNvSpPr txBox="1"/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4F74A2-9462-4170-BB80-E943677D4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3C066C2-7030-4D82-A588-DA5A04BBA08D}"/>
                  </a:ext>
                </a:extLst>
              </p:cNvPr>
              <p:cNvSpPr txBox="1"/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3C066C2-7030-4D82-A588-DA5A04BB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5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B99753-2398-4AE5-AAA2-35CBF00EA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8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/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42FD0C-FE4A-4754-964D-4C1DDB5F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093054"/>
                <a:ext cx="4759692" cy="387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/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0624A57-3DF0-4BD9-A5EF-6747DB783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7" y="1625324"/>
                <a:ext cx="4759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856340-162A-4B1A-9F26-1458BFC58A99}"/>
              </a:ext>
            </a:extLst>
          </p:cNvPr>
          <p:cNvSpPr txBox="1"/>
          <p:nvPr/>
        </p:nvSpPr>
        <p:spPr>
          <a:xfrm>
            <a:off x="5629975" y="2956369"/>
            <a:ext cx="216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0000FF"/>
                </a:solidFill>
              </a:rPr>
              <a:t>Redox </a:t>
            </a:r>
            <a:r>
              <a:rPr lang="fr-FR" u="sng" dirty="0" err="1">
                <a:solidFill>
                  <a:srgbClr val="0000FF"/>
                </a:solidFill>
              </a:rPr>
              <a:t>Cu</a:t>
            </a:r>
            <a:r>
              <a:rPr lang="fr-FR" u="sng" baseline="30000" dirty="0" err="1">
                <a:solidFill>
                  <a:srgbClr val="0000FF"/>
                </a:solidFill>
              </a:rPr>
              <a:t>+II</a:t>
            </a:r>
            <a:r>
              <a:rPr lang="fr-FR" u="sng" dirty="0">
                <a:solidFill>
                  <a:srgbClr val="0000FF"/>
                </a:solidFill>
              </a:rPr>
              <a:t>/Cu</a:t>
            </a:r>
            <a:r>
              <a:rPr lang="fr-FR" u="sng" baseline="30000" dirty="0">
                <a:solidFill>
                  <a:srgbClr val="0000FF"/>
                </a:solidFill>
              </a:rPr>
              <a:t>0</a:t>
            </a:r>
            <a:endParaRPr lang="en-US" u="sng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54AC5C-0E8E-4187-8C0A-4E361C204CE7}"/>
                  </a:ext>
                </a:extLst>
              </p:cNvPr>
              <p:cNvSpPr txBox="1"/>
              <p:nvPr/>
            </p:nvSpPr>
            <p:spPr>
              <a:xfrm>
                <a:off x="5638800" y="4953000"/>
                <a:ext cx="3962400" cy="974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400" i="1" dirty="0" smtClean="0">
                          <a:latin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1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  <m:r>
                        <a:rPr lang="fr-FR" sz="1400" i="1" dirty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1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fr-FR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1400" b="0" i="1" dirty="0" smtClean="0">
                          <a:latin typeface="Cambria Math" panose="02040503050406030204" pitchFamily="18" charset="0"/>
                        </a:rPr>
                        <m:t>𝐶𝑢</m:t>
                      </m:r>
                      <m:r>
                        <a:rPr lang="fr-FR" sz="1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400" i="1" dirty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fr-FR" sz="1400" dirty="0"/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4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1.515+ </m:t>
                      </m:r>
                      <m:r>
                        <a:rPr lang="fr-FR" sz="1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0.118 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pH</m:t>
                      </m:r>
                      <m:r>
                        <a:rPr lang="fr-FR" sz="1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+0.0295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𝐶𝑢𝑂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854AC5C-0E8E-4187-8C0A-4E361C204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953000"/>
                <a:ext cx="3962400" cy="9744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453C1-59C4-4791-B7F6-AC5F1DB2DCA1}"/>
                  </a:ext>
                </a:extLst>
              </p:cNvPr>
              <p:cNvSpPr txBox="1"/>
              <p:nvPr/>
            </p:nvSpPr>
            <p:spPr>
              <a:xfrm>
                <a:off x="5626100" y="3382244"/>
                <a:ext cx="4737100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=0.337+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0.059</m:t>
                          </m:r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sSup>
                            <m:sSupPr>
                              <m:ctrlP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𝑪𝒖</m:t>
                              </m:r>
                            </m:e>
                            <m:sup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sz="16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6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𝑪𝒖</m:t>
                          </m:r>
                        </m:sub>
                      </m:sSub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</m:t>
                      </m:r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𝐕</m:t>
                      </m:r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6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𝐍𝐇𝐄</m:t>
                      </m:r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90453C1-59C4-4791-B7F6-AC5F1DB2D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00" y="3382244"/>
                <a:ext cx="4737100" cy="1231106"/>
              </a:xfrm>
              <a:prstGeom prst="rect">
                <a:avLst/>
              </a:prstGeom>
              <a:blipFill>
                <a:blip r:embed="rId7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F0A2B0-F5D7-4B18-8583-7C1ED47B3171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F0A2B0-F5D7-4B18-8583-7C1ED47B3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8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4CD2C3-3F08-4052-8D8E-5ADF1C821A10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04CD2C3-3F08-4052-8D8E-5ADF1C821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4200BC-BCD4-45D5-ACC7-87ADB4330709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E4200BC-BCD4-45D5-ACC7-87ADB433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B8E27B-5934-443D-9C4E-D4A5FB9EFA45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B8E27B-5934-443D-9C4E-D4A5FB9EF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11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1D64CB-58BB-411D-97A6-9332918E98DD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41D64CB-58BB-411D-97A6-9332918E9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85FBF1-AB84-470C-88E8-A3FB776B3CED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/>
                  <a:t> (S)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A85FBF1-AB84-470C-88E8-A3FB776B3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D649D90-EEDC-4A29-B353-5678EA9EE1DA}"/>
                  </a:ext>
                </a:extLst>
              </p:cNvPr>
              <p:cNvSpPr txBox="1"/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D649D90-EEDC-4A29-B353-5678EA9EE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4E22BA-0776-4A5E-8D69-6B63ED9AE0BE}"/>
                  </a:ext>
                </a:extLst>
              </p:cNvPr>
              <p:cNvSpPr txBox="1"/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44E22BA-0776-4A5E-8D69-6B63ED9AE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34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01CA8-2BA3-4077-AFAE-333259FD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873888"/>
            <a:ext cx="6249647" cy="4784400"/>
          </a:xfrm>
          <a:prstGeom prst="rect">
            <a:avLst/>
          </a:prstGeom>
        </p:spPr>
      </p:pic>
      <p:sp>
        <p:nvSpPr>
          <p:cNvPr id="34" name="object 12">
            <a:extLst>
              <a:ext uri="{FF2B5EF4-FFF2-40B4-BE49-F238E27FC236}">
                <a16:creationId xmlns:a16="http://schemas.microsoft.com/office/drawing/2014/main" id="{78D821F8-9158-42DC-8E53-844FCAFB5548}"/>
              </a:ext>
            </a:extLst>
          </p:cNvPr>
          <p:cNvSpPr txBox="1"/>
          <p:nvPr/>
        </p:nvSpPr>
        <p:spPr>
          <a:xfrm>
            <a:off x="228601" y="9625"/>
            <a:ext cx="86867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How to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build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a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Pourbaix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fr-CH" sz="2800" spc="-5" dirty="0" err="1">
                <a:solidFill>
                  <a:srgbClr val="FF0000"/>
                </a:solidFill>
                <a:latin typeface="Arial"/>
                <a:cs typeface="Arial"/>
              </a:rPr>
              <a:t>diagram</a:t>
            </a:r>
            <a:r>
              <a:rPr lang="fr-CH" sz="2800" spc="-5" dirty="0">
                <a:solidFill>
                  <a:srgbClr val="FF0000"/>
                </a:solidFill>
                <a:latin typeface="Arial"/>
                <a:cs typeface="Arial"/>
              </a:rPr>
              <a:t> (E-pH)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6" name="Espace réservé du numéro de diapositive 11">
            <a:extLst>
              <a:ext uri="{FF2B5EF4-FFF2-40B4-BE49-F238E27FC236}">
                <a16:creationId xmlns:a16="http://schemas.microsoft.com/office/drawing/2014/main" id="{F2E35B10-8DD5-4EE3-A839-03E65DB3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9</a:t>
            </a:fld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E572D4-6E13-4BBE-85B6-0172E8E544FA}"/>
              </a:ext>
            </a:extLst>
          </p:cNvPr>
          <p:cNvSpPr txBox="1"/>
          <p:nvPr/>
        </p:nvSpPr>
        <p:spPr>
          <a:xfrm>
            <a:off x="5768741" y="2209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Nernst </a:t>
            </a:r>
            <a:r>
              <a:rPr lang="fr-FR" sz="2400" dirty="0" err="1"/>
              <a:t>Potentials</a:t>
            </a:r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9028B90-3DA8-4E0C-A873-09A7E25305BC}"/>
              </a:ext>
            </a:extLst>
          </p:cNvPr>
          <p:cNvCxnSpPr/>
          <p:nvPr/>
        </p:nvCxnSpPr>
        <p:spPr>
          <a:xfrm flipV="1">
            <a:off x="5105400" y="1504915"/>
            <a:ext cx="3810000" cy="909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4E6B3D-94F3-49D2-9AE5-CDE0ECEAE92A}"/>
              </a:ext>
            </a:extLst>
          </p:cNvPr>
          <p:cNvSpPr txBox="1"/>
          <p:nvPr/>
        </p:nvSpPr>
        <p:spPr>
          <a:xfrm>
            <a:off x="5768741" y="106979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Acidity</a:t>
            </a:r>
            <a:r>
              <a:rPr lang="fr-FR" sz="2400" dirty="0"/>
              <a:t> constants</a:t>
            </a:r>
            <a:endParaRPr lang="en-US" sz="2400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256A7734-3EC5-48C9-943C-8BE53D67604E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AC7ACDC7-113C-48C9-928A-89558EFDBFE1}"/>
              </a:ext>
            </a:extLst>
          </p:cNvPr>
          <p:cNvSpPr/>
          <p:nvPr/>
        </p:nvSpPr>
        <p:spPr>
          <a:xfrm rot="5400000">
            <a:off x="5205301" y="1172364"/>
            <a:ext cx="1305124" cy="25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9DFC37-EA49-4F6C-83E2-2F5A5B125684}"/>
              </a:ext>
            </a:extLst>
          </p:cNvPr>
          <p:cNvSpPr txBox="1"/>
          <p:nvPr/>
        </p:nvSpPr>
        <p:spPr>
          <a:xfrm>
            <a:off x="914400" y="63767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>
                <a:solidFill>
                  <a:srgbClr val="FF0000"/>
                </a:solidFill>
              </a:rPr>
              <a:t>Acid-base </a:t>
            </a:r>
            <a:r>
              <a:rPr lang="fr-FR" u="sng" dirty="0" err="1">
                <a:solidFill>
                  <a:srgbClr val="FF0000"/>
                </a:solidFill>
              </a:rPr>
              <a:t>equilibria</a:t>
            </a:r>
            <a:endParaRPr lang="en-US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E19B4D-14B7-419D-A15F-14536A1A1B7C}"/>
                  </a:ext>
                </a:extLst>
              </p:cNvPr>
              <p:cNvSpPr txBox="1"/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</m:t>
                            </m:r>
                          </m:sup>
                        </m:sSup>
                      </m:e>
                    </m:d>
                  </m:oMath>
                </a14:m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𝟗𝟒𝟓</m:t>
                    </m:r>
                  </m:oMath>
                </a14:m>
                <a:endParaRPr lang="fr-FR" sz="1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FR" sz="1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𝐶𝑢𝑂</m:t>
                    </m:r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⇌</m:t>
                    </m:r>
                    <m:r>
                      <a:rPr lang="fr-FR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𝐶𝑢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</m:sup>
                    </m:sSup>
                    <m:r>
                      <a:rPr lang="fr-F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fr-FR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14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⇒2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𝑝𝐻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𝑝𝐾𝑎</m:t>
                    </m:r>
                    <m:r>
                      <a:rPr lang="fr-F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fr-F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begChr m:val="["/>
                        <m:endChr m:val="]"/>
                        <m:ctrlPr>
                          <a:rPr lang="fr-F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𝐶𝑢</m:t>
                            </m:r>
                            <m:sSub>
                              <m:sSubPr>
                                <m:ctrlPr>
                                  <a:rPr lang="fr-FR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fr-F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1400" dirty="0"/>
              </a:p>
              <a:p>
                <a:r>
                  <a:rPr lang="en-US" sz="1400" dirty="0"/>
                  <a:t>			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𝒑𝑯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fr-FR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𝟗𝟗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E19B4D-14B7-419D-A15F-14536A1A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767"/>
                <a:ext cx="5269429" cy="1201098"/>
              </a:xfrm>
              <a:prstGeom prst="rect">
                <a:avLst/>
              </a:prstGeom>
              <a:blipFill>
                <a:blip r:embed="rId4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44C72D-955E-4279-94F2-9992753DCADA}"/>
                  </a:ext>
                </a:extLst>
              </p:cNvPr>
              <p:cNvSpPr txBox="1"/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D44C72D-955E-4279-94F2-9992753DC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2587037"/>
                <a:ext cx="77082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A161F1-F3A8-48A2-AB87-D2D1C8FC3F70}"/>
                  </a:ext>
                </a:extLst>
              </p:cNvPr>
              <p:cNvSpPr txBox="1"/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A161F1-F3A8-48A2-AB87-D2D1C8FC3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19" y="5486400"/>
                <a:ext cx="7708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FE634D-AFA7-4A01-93A0-A016BAADA095}"/>
                  </a:ext>
                </a:extLst>
              </p:cNvPr>
              <p:cNvSpPr txBox="1"/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FE634D-AFA7-4A01-93A0-A016BAADA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30" y="2535893"/>
                <a:ext cx="770825" cy="369332"/>
              </a:xfrm>
              <a:prstGeom prst="rect">
                <a:avLst/>
              </a:prstGeom>
              <a:blipFill>
                <a:blip r:embed="rId7"/>
                <a:stretch>
                  <a:fillRect r="-2047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2BD77B-ACFD-4144-B572-85A277F7034A}"/>
                  </a:ext>
                </a:extLst>
              </p:cNvPr>
              <p:cNvSpPr txBox="1"/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82BD77B-ACFD-4144-B572-85A277F70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8" y="2556288"/>
                <a:ext cx="770825" cy="3220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981679-ED66-4151-B246-5FF454E7B57D}"/>
                  </a:ext>
                </a:extLst>
              </p:cNvPr>
              <p:cNvSpPr txBox="1"/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𝐶𝑢</m:t>
                        </m:r>
                      </m:e>
                      <m:sub>
                        <m:r>
                          <a:rPr lang="fr-FR" sz="11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1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100" dirty="0"/>
                  <a:t> (S)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981679-ED66-4151-B246-5FF454E7B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0000">
                <a:off x="3039914" y="4016967"/>
                <a:ext cx="1195815" cy="2616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BA3664-5207-4815-BD80-F9A851181E32}"/>
                  </a:ext>
                </a:extLst>
              </p:cNvPr>
              <p:cNvSpPr txBox="1"/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/>
                  <a:t>At 25 °C,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2.303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0.059 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	[Cu]=10</a:t>
                </a:r>
                <a:r>
                  <a:rPr lang="en-US" sz="1600" baseline="30000" dirty="0"/>
                  <a:t>-6</a:t>
                </a:r>
                <a:r>
                  <a:rPr lang="en-US" sz="1600" dirty="0"/>
                  <a:t> mol/L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8BA3664-5207-4815-BD80-F9A851181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17367"/>
                <a:ext cx="4443262" cy="440633"/>
              </a:xfrm>
              <a:prstGeom prst="rect">
                <a:avLst/>
              </a:prstGeom>
              <a:blipFill>
                <a:blip r:embed="rId10"/>
                <a:stretch>
                  <a:fillRect b="-54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C71B44-16C2-42DE-9D74-06692C6A9F7D}"/>
                  </a:ext>
                </a:extLst>
              </p:cNvPr>
              <p:cNvSpPr txBox="1"/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⇌2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FC71B44-16C2-42DE-9D74-06692C6A9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3068625"/>
                <a:ext cx="34290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B143BF-6177-48C6-B9C6-1CC0A1D31D52}"/>
                  </a:ext>
                </a:extLst>
              </p:cNvPr>
              <p:cNvSpPr txBox="1"/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3B143BF-6177-48C6-B9C6-1CC0A1D31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3578">
                <a:off x="1219945" y="4515249"/>
                <a:ext cx="34290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5D2F667-7A0E-468A-8C93-662A540F702B}"/>
              </a:ext>
            </a:extLst>
          </p:cNvPr>
          <p:cNvSpPr/>
          <p:nvPr/>
        </p:nvSpPr>
        <p:spPr>
          <a:xfrm>
            <a:off x="2592070" y="2440940"/>
            <a:ext cx="2128520" cy="2026920"/>
          </a:xfrm>
          <a:custGeom>
            <a:avLst/>
            <a:gdLst>
              <a:gd name="connsiteX0" fmla="*/ 0 w 2128520"/>
              <a:gd name="connsiteY0" fmla="*/ 1574800 h 2026920"/>
              <a:gd name="connsiteX1" fmla="*/ 360680 w 2128520"/>
              <a:gd name="connsiteY1" fmla="*/ 1478280 h 2026920"/>
              <a:gd name="connsiteX2" fmla="*/ 350520 w 2128520"/>
              <a:gd name="connsiteY2" fmla="*/ 0 h 2026920"/>
              <a:gd name="connsiteX3" fmla="*/ 1767840 w 2128520"/>
              <a:gd name="connsiteY3" fmla="*/ 0 h 2026920"/>
              <a:gd name="connsiteX4" fmla="*/ 1762760 w 2128520"/>
              <a:gd name="connsiteY4" fmla="*/ 1772920 h 2026920"/>
              <a:gd name="connsiteX5" fmla="*/ 2128520 w 2128520"/>
              <a:gd name="connsiteY5" fmla="*/ 2026920 h 2026920"/>
              <a:gd name="connsiteX6" fmla="*/ 0 w 2128520"/>
              <a:gd name="connsiteY6" fmla="*/ 1574800 h 20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520" h="2026920">
                <a:moveTo>
                  <a:pt x="0" y="1574800"/>
                </a:moveTo>
                <a:lnTo>
                  <a:pt x="360680" y="1478280"/>
                </a:lnTo>
                <a:cubicBezTo>
                  <a:pt x="357293" y="985520"/>
                  <a:pt x="353907" y="492760"/>
                  <a:pt x="350520" y="0"/>
                </a:cubicBezTo>
                <a:lnTo>
                  <a:pt x="1767840" y="0"/>
                </a:lnTo>
                <a:cubicBezTo>
                  <a:pt x="1766147" y="590973"/>
                  <a:pt x="1764453" y="1181947"/>
                  <a:pt x="1762760" y="1772920"/>
                </a:cubicBezTo>
                <a:lnTo>
                  <a:pt x="2128520" y="2026920"/>
                </a:lnTo>
                <a:lnTo>
                  <a:pt x="0" y="1574800"/>
                </a:lnTo>
                <a:close/>
              </a:path>
            </a:pathLst>
          </a:custGeom>
          <a:solidFill>
            <a:srgbClr val="00B05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00B050"/>
                </a:solidFill>
                <a:effectLst>
                  <a:glow rad="254000">
                    <a:schemeClr val="bg1"/>
                  </a:glow>
                </a:effectLst>
              </a:rPr>
              <a:t>Passivation</a:t>
            </a:r>
            <a:endParaRPr lang="en-US" sz="2000" dirty="0">
              <a:solidFill>
                <a:srgbClr val="00B050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BE098FE-D360-4BA4-A306-26D5974417FB}"/>
              </a:ext>
            </a:extLst>
          </p:cNvPr>
          <p:cNvSpPr/>
          <p:nvPr/>
        </p:nvSpPr>
        <p:spPr>
          <a:xfrm>
            <a:off x="831850" y="4025900"/>
            <a:ext cx="4248150" cy="1841500"/>
          </a:xfrm>
          <a:custGeom>
            <a:avLst/>
            <a:gdLst>
              <a:gd name="connsiteX0" fmla="*/ 0 w 4248150"/>
              <a:gd name="connsiteY0" fmla="*/ 1841500 h 1841500"/>
              <a:gd name="connsiteX1" fmla="*/ 6350 w 4248150"/>
              <a:gd name="connsiteY1" fmla="*/ 6350 h 1841500"/>
              <a:gd name="connsiteX2" fmla="*/ 1689100 w 4248150"/>
              <a:gd name="connsiteY2" fmla="*/ 0 h 1841500"/>
              <a:gd name="connsiteX3" fmla="*/ 3956050 w 4248150"/>
              <a:gd name="connsiteY3" fmla="*/ 476250 h 1841500"/>
              <a:gd name="connsiteX4" fmla="*/ 4241800 w 4248150"/>
              <a:gd name="connsiteY4" fmla="*/ 590550 h 1841500"/>
              <a:gd name="connsiteX5" fmla="*/ 4248150 w 4248150"/>
              <a:gd name="connsiteY5" fmla="*/ 1841500 h 1841500"/>
              <a:gd name="connsiteX6" fmla="*/ 0 w 4248150"/>
              <a:gd name="connsiteY6" fmla="*/ 184150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8150" h="1841500">
                <a:moveTo>
                  <a:pt x="0" y="1841500"/>
                </a:moveTo>
                <a:cubicBezTo>
                  <a:pt x="2117" y="1229783"/>
                  <a:pt x="4233" y="618067"/>
                  <a:pt x="6350" y="6350"/>
                </a:cubicBezTo>
                <a:lnTo>
                  <a:pt x="1689100" y="0"/>
                </a:lnTo>
                <a:lnTo>
                  <a:pt x="3956050" y="476250"/>
                </a:lnTo>
                <a:lnTo>
                  <a:pt x="4241800" y="590550"/>
                </a:lnTo>
                <a:cubicBezTo>
                  <a:pt x="4243917" y="1007533"/>
                  <a:pt x="4246033" y="1424517"/>
                  <a:pt x="4248150" y="1841500"/>
                </a:cubicBezTo>
                <a:lnTo>
                  <a:pt x="0" y="1841500"/>
                </a:lnTo>
                <a:close/>
              </a:path>
            </a:pathLst>
          </a:custGeom>
          <a:solidFill>
            <a:srgbClr val="0000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0000FF"/>
                </a:solidFill>
                <a:effectLst>
                  <a:glow rad="254000">
                    <a:schemeClr val="bg1"/>
                  </a:glow>
                </a:effectLst>
              </a:rPr>
              <a:t>Immunity</a:t>
            </a:r>
            <a:endParaRPr lang="en-US" dirty="0">
              <a:solidFill>
                <a:srgbClr val="0000FF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FEBF8D-B22E-4A2A-9AB7-00092E7B9830}"/>
                  </a:ext>
                </a:extLst>
              </p:cNvPr>
              <p:cNvSpPr txBox="1"/>
              <p:nvPr/>
            </p:nvSpPr>
            <p:spPr>
              <a:xfrm>
                <a:off x="825319" y="5499100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FEBF8D-B22E-4A2A-9AB7-00092E7B9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19" y="5499100"/>
                <a:ext cx="770825" cy="369332"/>
              </a:xfrm>
              <a:prstGeom prst="rect">
                <a:avLst/>
              </a:prstGeom>
              <a:blipFill>
                <a:blip r:embed="rId13"/>
                <a:stretch>
                  <a:fillRect t="-16393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1BFCCF2-D682-4EAE-81D9-157EAD2F8EF8}"/>
              </a:ext>
            </a:extLst>
          </p:cNvPr>
          <p:cNvSpPr/>
          <p:nvPr/>
        </p:nvSpPr>
        <p:spPr>
          <a:xfrm>
            <a:off x="831850" y="2444750"/>
            <a:ext cx="2101850" cy="1555750"/>
          </a:xfrm>
          <a:custGeom>
            <a:avLst/>
            <a:gdLst>
              <a:gd name="connsiteX0" fmla="*/ 0 w 2101850"/>
              <a:gd name="connsiteY0" fmla="*/ 6350 h 1555750"/>
              <a:gd name="connsiteX1" fmla="*/ 2089150 w 2101850"/>
              <a:gd name="connsiteY1" fmla="*/ 0 h 1555750"/>
              <a:gd name="connsiteX2" fmla="*/ 2101850 w 2101850"/>
              <a:gd name="connsiteY2" fmla="*/ 1466850 h 1555750"/>
              <a:gd name="connsiteX3" fmla="*/ 1727200 w 2101850"/>
              <a:gd name="connsiteY3" fmla="*/ 1555750 h 1555750"/>
              <a:gd name="connsiteX4" fmla="*/ 0 w 2101850"/>
              <a:gd name="connsiteY4" fmla="*/ 1555750 h 1555750"/>
              <a:gd name="connsiteX5" fmla="*/ 0 w 2101850"/>
              <a:gd name="connsiteY5" fmla="*/ 635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1850" h="1555750">
                <a:moveTo>
                  <a:pt x="0" y="6350"/>
                </a:moveTo>
                <a:lnTo>
                  <a:pt x="2089150" y="0"/>
                </a:lnTo>
                <a:lnTo>
                  <a:pt x="2101850" y="1466850"/>
                </a:lnTo>
                <a:lnTo>
                  <a:pt x="1727200" y="1555750"/>
                </a:lnTo>
                <a:lnTo>
                  <a:pt x="0" y="1555750"/>
                </a:lnTo>
                <a:lnTo>
                  <a:pt x="0" y="6350"/>
                </a:lnTo>
                <a:close/>
              </a:path>
            </a:pathLst>
          </a:cu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  <a:effectLst>
                  <a:glow rad="254000">
                    <a:schemeClr val="bg1"/>
                  </a:glow>
                </a:effectLst>
              </a:rPr>
              <a:t>Corrosion</a:t>
            </a:r>
            <a:endParaRPr lang="en-US" sz="2400" dirty="0">
              <a:solidFill>
                <a:srgbClr val="FF0000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A582D77-E456-4D8C-9ABB-BBB548F3BF16}"/>
                  </a:ext>
                </a:extLst>
              </p:cNvPr>
              <p:cNvSpPr txBox="1"/>
              <p:nvPr/>
            </p:nvSpPr>
            <p:spPr>
              <a:xfrm>
                <a:off x="825319" y="2599737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18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n-US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A582D77-E456-4D8C-9ABB-BBB548F3B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19" y="2599737"/>
                <a:ext cx="770825" cy="369332"/>
              </a:xfrm>
              <a:prstGeom prst="rect">
                <a:avLst/>
              </a:prstGeom>
              <a:blipFill>
                <a:blip r:embed="rId14"/>
                <a:stretch>
                  <a:fillRect l="-5512" t="-16393" r="-1575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E3DB56-FF67-4B82-8D31-7D0312D75B1B}"/>
                  </a:ext>
                </a:extLst>
              </p:cNvPr>
              <p:cNvSpPr txBox="1"/>
              <p:nvPr/>
            </p:nvSpPr>
            <p:spPr>
              <a:xfrm>
                <a:off x="3245630" y="2548593"/>
                <a:ext cx="7708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𝐶𝑢𝑂</m:t>
                      </m:r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sz="1800" b="0" i="1" dirty="0" smtClean="0">
                          <a:effectLst>
                            <a:glow rad="254000">
                              <a:schemeClr val="bg1"/>
                            </a:glo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E3DB56-FF67-4B82-8D31-7D0312D75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630" y="2548593"/>
                <a:ext cx="770825" cy="369332"/>
              </a:xfrm>
              <a:prstGeom prst="rect">
                <a:avLst/>
              </a:prstGeom>
              <a:blipFill>
                <a:blip r:embed="rId15"/>
                <a:stretch>
                  <a:fillRect l="-11024" t="-14754" r="-3307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0ABF407-F6A0-4CD1-AAE0-8B769A059733}"/>
              </a:ext>
            </a:extLst>
          </p:cNvPr>
          <p:cNvSpPr/>
          <p:nvPr/>
        </p:nvSpPr>
        <p:spPr>
          <a:xfrm>
            <a:off x="4385310" y="2451100"/>
            <a:ext cx="685800" cy="2133600"/>
          </a:xfrm>
          <a:custGeom>
            <a:avLst/>
            <a:gdLst>
              <a:gd name="connsiteX0" fmla="*/ 680720 w 685800"/>
              <a:gd name="connsiteY0" fmla="*/ 0 h 2133600"/>
              <a:gd name="connsiteX1" fmla="*/ 0 w 685800"/>
              <a:gd name="connsiteY1" fmla="*/ 0 h 2133600"/>
              <a:gd name="connsiteX2" fmla="*/ 0 w 685800"/>
              <a:gd name="connsiteY2" fmla="*/ 1772920 h 2133600"/>
              <a:gd name="connsiteX3" fmla="*/ 375920 w 685800"/>
              <a:gd name="connsiteY3" fmla="*/ 2021840 h 2133600"/>
              <a:gd name="connsiteX4" fmla="*/ 685800 w 685800"/>
              <a:gd name="connsiteY4" fmla="*/ 2133600 h 2133600"/>
              <a:gd name="connsiteX5" fmla="*/ 680720 w 685800"/>
              <a:gd name="connsiteY5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2133600">
                <a:moveTo>
                  <a:pt x="680720" y="0"/>
                </a:moveTo>
                <a:lnTo>
                  <a:pt x="0" y="0"/>
                </a:lnTo>
                <a:lnTo>
                  <a:pt x="0" y="1772920"/>
                </a:lnTo>
                <a:lnTo>
                  <a:pt x="375920" y="2021840"/>
                </a:lnTo>
                <a:lnTo>
                  <a:pt x="685800" y="2133600"/>
                </a:lnTo>
                <a:cubicBezTo>
                  <a:pt x="684107" y="1422400"/>
                  <a:pt x="682413" y="711200"/>
                  <a:pt x="680720" y="0"/>
                </a:cubicBezTo>
                <a:close/>
              </a:path>
            </a:pathLst>
          </a:custGeom>
          <a:solidFill>
            <a:srgbClr val="FF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>
                <a:solidFill>
                  <a:srgbClr val="FF0000"/>
                </a:solidFill>
                <a:effectLst>
                  <a:glow rad="254000">
                    <a:schemeClr val="bg1"/>
                  </a:glow>
                </a:effectLst>
              </a:rPr>
              <a:t>Corrosion</a:t>
            </a:r>
            <a:endParaRPr lang="en-US" dirty="0">
              <a:solidFill>
                <a:srgbClr val="FF0000"/>
              </a:solidFill>
              <a:effectLst>
                <a:glow rad="254000">
                  <a:schemeClr val="bg1"/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1A9748-A635-4A61-B1BD-5A4DCA1B76D4}"/>
                  </a:ext>
                </a:extLst>
              </p:cNvPr>
              <p:cNvSpPr txBox="1"/>
              <p:nvPr/>
            </p:nvSpPr>
            <p:spPr>
              <a:xfrm>
                <a:off x="4368708" y="2568988"/>
                <a:ext cx="770825" cy="32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4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1400" b="0" i="1" dirty="0" smtClean="0">
                                  <a:effectLst>
                                    <a:glow rad="254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effectLst>
                                    <a:glow rad="254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𝐶𝑢𝑂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effectLst>
                                    <a:glow rad="254000">
                                      <a:schemeClr val="bg1"/>
                                    </a:glo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1400" b="0" i="1" dirty="0" smtClean="0">
                              <a:effectLst>
                                <a:glow rad="254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en-US" sz="1400" dirty="0">
                  <a:effectLst>
                    <a:glow rad="254000">
                      <a:schemeClr val="bg1"/>
                    </a:glow>
                  </a:effectLst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1A9748-A635-4A61-B1BD-5A4DCA1B7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708" y="2568988"/>
                <a:ext cx="770825" cy="322076"/>
              </a:xfrm>
              <a:prstGeom prst="rect">
                <a:avLst/>
              </a:prstGeom>
              <a:blipFill>
                <a:blip r:embed="rId16"/>
                <a:stretch>
                  <a:fillRect l="-6349" t="-9434" r="-794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rrow: Down 47">
            <a:extLst>
              <a:ext uri="{FF2B5EF4-FFF2-40B4-BE49-F238E27FC236}">
                <a16:creationId xmlns:a16="http://schemas.microsoft.com/office/drawing/2014/main" id="{0AADC1D7-7212-4A91-A500-49950F620D1D}"/>
              </a:ext>
            </a:extLst>
          </p:cNvPr>
          <p:cNvSpPr/>
          <p:nvPr/>
        </p:nvSpPr>
        <p:spPr>
          <a:xfrm>
            <a:off x="6096000" y="2693081"/>
            <a:ext cx="2164882" cy="263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3D727A-715A-4B25-9E65-A10D6CF27522}"/>
                  </a:ext>
                </a:extLst>
              </p:cNvPr>
              <p:cNvSpPr txBox="1"/>
              <p:nvPr/>
            </p:nvSpPr>
            <p:spPr>
              <a:xfrm>
                <a:off x="5629975" y="3339783"/>
                <a:ext cx="3581399" cy="91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𝐼𝐼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𝐶𝑢𝑂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𝐶𝑢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</m:sup>
                      </m:sSup>
                    </m:oMath>
                  </m:oMathPara>
                </a14:m>
                <a:endParaRPr lang="fr-FR" sz="2000" b="0" dirty="0">
                  <a:ea typeface="Cambria Math" panose="02040503050406030204" pitchFamily="18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3D727A-715A-4B25-9E65-A10D6CF27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3339783"/>
                <a:ext cx="3581399" cy="9130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5C8A5E-D83E-4273-B769-F0BF67A36BE3}"/>
                  </a:ext>
                </a:extLst>
              </p:cNvPr>
              <p:cNvSpPr txBox="1"/>
              <p:nvPr/>
            </p:nvSpPr>
            <p:spPr>
              <a:xfrm>
                <a:off x="5629975" y="4428864"/>
                <a:ext cx="3581399" cy="140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000" baseline="300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baseline="30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5C8A5E-D83E-4273-B769-F0BF67A36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4428864"/>
                <a:ext cx="3581399" cy="14048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3D7B7F-BCBA-4A4A-9DEC-48A61EAEC3DE}"/>
                  </a:ext>
                </a:extLst>
              </p:cNvPr>
              <p:cNvSpPr txBox="1"/>
              <p:nvPr/>
            </p:nvSpPr>
            <p:spPr>
              <a:xfrm>
                <a:off x="5629975" y="5498773"/>
                <a:ext cx="3581399" cy="3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p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baseline="30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3D7B7F-BCBA-4A4A-9DEC-48A61EAEC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975" y="5498773"/>
                <a:ext cx="3581399" cy="3992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109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18735</TotalTime>
  <Words>4140</Words>
  <Application>Microsoft Office PowerPoint</Application>
  <PresentationFormat>On-screen Show (4:3)</PresentationFormat>
  <Paragraphs>651</Paragraphs>
  <Slides>33</Slides>
  <Notes>33</Notes>
  <HiddenSlides>15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 Deposition</dc:title>
  <dc:creator>phl128</dc:creator>
  <cp:lastModifiedBy>Cédric Frantz</cp:lastModifiedBy>
  <cp:revision>141</cp:revision>
  <dcterms:created xsi:type="dcterms:W3CDTF">2021-11-03T14:11:39Z</dcterms:created>
  <dcterms:modified xsi:type="dcterms:W3CDTF">2024-11-25T11:09:34Z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2019-10-30T00:00:00Z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2021-11-03T00:00:00Z</vt:filetime>
  </property>
</Properties>
</file>